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65" r:id="rId3"/>
    <p:sldId id="259" r:id="rId4"/>
    <p:sldId id="269" r:id="rId5"/>
    <p:sldId id="273" r:id="rId6"/>
    <p:sldId id="268" r:id="rId7"/>
    <p:sldId id="271" r:id="rId8"/>
    <p:sldId id="27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4B5"/>
    <a:srgbClr val="CFFBAD"/>
    <a:srgbClr val="C7F78B"/>
    <a:srgbClr val="AD0002"/>
    <a:srgbClr val="3F8CA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1742"/>
    <p:restoredTop sz="94624"/>
  </p:normalViewPr>
  <p:slideViewPr>
    <p:cSldViewPr snapToGrid="0" snapToObjects="1">
      <p:cViewPr varScale="1">
        <p:scale>
          <a:sx n="97" d="100"/>
          <a:sy n="97" d="100"/>
        </p:scale>
        <p:origin x="232"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EB851B-214B-CA49-9AA0-74220501570D}" type="doc">
      <dgm:prSet loTypeId="urn:microsoft.com/office/officeart/2005/8/layout/radial1" loCatId="" qsTypeId="urn:microsoft.com/office/officeart/2005/8/quickstyle/simple1" qsCatId="simple" csTypeId="urn:microsoft.com/office/officeart/2005/8/colors/accent1_1" csCatId="accent1" phldr="1"/>
      <dgm:spPr/>
      <dgm:t>
        <a:bodyPr/>
        <a:lstStyle/>
        <a:p>
          <a:endParaRPr lang="en-US"/>
        </a:p>
      </dgm:t>
    </dgm:pt>
    <dgm:pt modelId="{2BB6F852-36D2-E54B-8DBE-780E95E7BB88}">
      <dgm:prSet phldrT="[Text]" custT="1"/>
      <dgm:spPr/>
      <dgm:t>
        <a:bodyPr/>
        <a:lstStyle/>
        <a:p>
          <a:r>
            <a:rPr lang="en-US" sz="2000" b="1"/>
            <a:t>Variables</a:t>
          </a:r>
          <a:endParaRPr lang="en-US" sz="2000" b="1" dirty="0"/>
        </a:p>
      </dgm:t>
    </dgm:pt>
    <dgm:pt modelId="{5936FCC8-E751-D440-A8C0-EC9BD44FAD5F}" type="parTrans" cxnId="{5AAEED9E-E965-1E4A-907A-8E9469A664FD}">
      <dgm:prSet/>
      <dgm:spPr/>
      <dgm:t>
        <a:bodyPr/>
        <a:lstStyle/>
        <a:p>
          <a:endParaRPr lang="en-US"/>
        </a:p>
      </dgm:t>
    </dgm:pt>
    <dgm:pt modelId="{7F2A7503-668D-CD4A-8674-8E7F9B48CDFE}" type="sibTrans" cxnId="{5AAEED9E-E965-1E4A-907A-8E9469A664FD}">
      <dgm:prSet/>
      <dgm:spPr/>
      <dgm:t>
        <a:bodyPr/>
        <a:lstStyle/>
        <a:p>
          <a:endParaRPr lang="en-US"/>
        </a:p>
      </dgm:t>
    </dgm:pt>
    <dgm:pt modelId="{9A4F007B-E9EE-7140-9A4A-4A7347B69752}">
      <dgm:prSet phldrT="[Text]" custT="1"/>
      <dgm:spPr/>
      <dgm:t>
        <a:bodyPr/>
        <a:lstStyle/>
        <a:p>
          <a:r>
            <a:rPr lang="en-US" sz="1200" b="1" dirty="0"/>
            <a:t>Year</a:t>
          </a:r>
        </a:p>
      </dgm:t>
    </dgm:pt>
    <dgm:pt modelId="{1A12DB1C-4642-D043-9807-602AEEDC88A9}" type="parTrans" cxnId="{8829614B-C586-C34D-9411-2D8356720DCF}">
      <dgm:prSet/>
      <dgm:spPr/>
      <dgm:t>
        <a:bodyPr/>
        <a:lstStyle/>
        <a:p>
          <a:endParaRPr lang="en-US"/>
        </a:p>
      </dgm:t>
    </dgm:pt>
    <dgm:pt modelId="{92C05036-DE3D-0240-8079-2EB92BB8D730}" type="sibTrans" cxnId="{8829614B-C586-C34D-9411-2D8356720DCF}">
      <dgm:prSet/>
      <dgm:spPr/>
      <dgm:t>
        <a:bodyPr/>
        <a:lstStyle/>
        <a:p>
          <a:endParaRPr lang="en-US"/>
        </a:p>
      </dgm:t>
    </dgm:pt>
    <dgm:pt modelId="{5C884D4D-134D-CC47-A40C-994F52A8C60C}">
      <dgm:prSet custT="1"/>
      <dgm:spPr/>
      <dgm:t>
        <a:bodyPr/>
        <a:lstStyle/>
        <a:p>
          <a:r>
            <a:rPr lang="en-US" sz="1200" b="1" i="0" u="none" dirty="0"/>
            <a:t>Mortality</a:t>
          </a:r>
        </a:p>
      </dgm:t>
    </dgm:pt>
    <dgm:pt modelId="{6D801FD6-6B55-5A43-B98F-2AF3E48D1671}" type="parTrans" cxnId="{DEF2EFB5-7712-7E4D-A165-6E4F19C2059A}">
      <dgm:prSet/>
      <dgm:spPr/>
      <dgm:t>
        <a:bodyPr/>
        <a:lstStyle/>
        <a:p>
          <a:endParaRPr lang="en-US"/>
        </a:p>
      </dgm:t>
    </dgm:pt>
    <dgm:pt modelId="{4EA03442-36CA-E147-8F9C-F4127C687209}" type="sibTrans" cxnId="{DEF2EFB5-7712-7E4D-A165-6E4F19C2059A}">
      <dgm:prSet/>
      <dgm:spPr/>
      <dgm:t>
        <a:bodyPr/>
        <a:lstStyle/>
        <a:p>
          <a:endParaRPr lang="en-US"/>
        </a:p>
      </dgm:t>
    </dgm:pt>
    <dgm:pt modelId="{90D75C11-2A77-2742-B3EA-8BF369C71776}">
      <dgm:prSet custT="1"/>
      <dgm:spPr/>
      <dgm:t>
        <a:bodyPr/>
        <a:lstStyle/>
        <a:p>
          <a:r>
            <a:rPr lang="en-US" sz="1200" b="1" i="0" u="none" dirty="0"/>
            <a:t>Prevalence</a:t>
          </a:r>
        </a:p>
      </dgm:t>
    </dgm:pt>
    <dgm:pt modelId="{95A3C6BA-F4C3-F342-B7A0-0A27F015F2A7}" type="parTrans" cxnId="{1CFFB813-851F-7C4B-B310-45DF5E0A97F3}">
      <dgm:prSet/>
      <dgm:spPr/>
      <dgm:t>
        <a:bodyPr/>
        <a:lstStyle/>
        <a:p>
          <a:endParaRPr lang="en-US"/>
        </a:p>
      </dgm:t>
    </dgm:pt>
    <dgm:pt modelId="{9BD11E18-FDC1-C048-9589-048C7D0E1ECB}" type="sibTrans" cxnId="{1CFFB813-851F-7C4B-B310-45DF5E0A97F3}">
      <dgm:prSet/>
      <dgm:spPr/>
      <dgm:t>
        <a:bodyPr/>
        <a:lstStyle/>
        <a:p>
          <a:endParaRPr lang="en-US"/>
        </a:p>
      </dgm:t>
    </dgm:pt>
    <dgm:pt modelId="{310A3D80-6A73-9A46-8A62-0315A1F1A94E}">
      <dgm:prSet custT="1"/>
      <dgm:spPr/>
      <dgm:t>
        <a:bodyPr/>
        <a:lstStyle/>
        <a:p>
          <a:r>
            <a:rPr lang="en-US" sz="1100" b="1" i="0" u="none" dirty="0"/>
            <a:t>Death</a:t>
          </a:r>
        </a:p>
      </dgm:t>
    </dgm:pt>
    <dgm:pt modelId="{27104BFD-2697-BB42-9DD0-239D2D1BA1AC}" type="parTrans" cxnId="{64166641-4B5C-8C4E-88BB-B7C518ED6823}">
      <dgm:prSet/>
      <dgm:spPr/>
      <dgm:t>
        <a:bodyPr/>
        <a:lstStyle/>
        <a:p>
          <a:endParaRPr lang="en-US"/>
        </a:p>
      </dgm:t>
    </dgm:pt>
    <dgm:pt modelId="{7522D470-12EB-AE4C-8000-22268712CDFC}" type="sibTrans" cxnId="{64166641-4B5C-8C4E-88BB-B7C518ED6823}">
      <dgm:prSet/>
      <dgm:spPr/>
      <dgm:t>
        <a:bodyPr/>
        <a:lstStyle/>
        <a:p>
          <a:endParaRPr lang="en-US"/>
        </a:p>
      </dgm:t>
    </dgm:pt>
    <dgm:pt modelId="{9249FE37-9AFF-5F43-88D5-056CB8C63079}">
      <dgm:prSet custT="1"/>
      <dgm:spPr/>
      <dgm:t>
        <a:bodyPr/>
        <a:lstStyle/>
        <a:p>
          <a:r>
            <a:rPr lang="en-US" sz="1200" b="1" i="0" u="none" dirty="0"/>
            <a:t>Incidences</a:t>
          </a:r>
        </a:p>
      </dgm:t>
    </dgm:pt>
    <dgm:pt modelId="{0B242EE4-4E0D-F740-94BE-816DC055EE8D}" type="parTrans" cxnId="{724161F8-6DEF-F445-976B-A12EBBC7C0F2}">
      <dgm:prSet/>
      <dgm:spPr/>
      <dgm:t>
        <a:bodyPr/>
        <a:lstStyle/>
        <a:p>
          <a:endParaRPr lang="en-US"/>
        </a:p>
      </dgm:t>
    </dgm:pt>
    <dgm:pt modelId="{82B31CF6-B74E-8C40-9DED-C4D34FFB5020}" type="sibTrans" cxnId="{724161F8-6DEF-F445-976B-A12EBBC7C0F2}">
      <dgm:prSet/>
      <dgm:spPr/>
      <dgm:t>
        <a:bodyPr/>
        <a:lstStyle/>
        <a:p>
          <a:endParaRPr lang="en-US"/>
        </a:p>
      </dgm:t>
    </dgm:pt>
    <dgm:pt modelId="{F9E0139F-377E-D04D-8F91-0A915C5D4D3F}">
      <dgm:prSet phldrT="[Text]" custT="1"/>
      <dgm:spPr/>
      <dgm:t>
        <a:bodyPr/>
        <a:lstStyle/>
        <a:p>
          <a:r>
            <a:rPr lang="en-US" sz="1200" b="1" dirty="0"/>
            <a:t>Country</a:t>
          </a:r>
        </a:p>
      </dgm:t>
    </dgm:pt>
    <dgm:pt modelId="{36DBE321-B242-334D-A3D2-B470A2C0796E}" type="sibTrans" cxnId="{C7DA4E2B-01A1-9540-A313-AEFAC7899B4F}">
      <dgm:prSet/>
      <dgm:spPr/>
      <dgm:t>
        <a:bodyPr/>
        <a:lstStyle/>
        <a:p>
          <a:endParaRPr lang="en-US"/>
        </a:p>
      </dgm:t>
    </dgm:pt>
    <dgm:pt modelId="{9F41B5CA-AA7C-1F42-8BD3-C2E47D486C83}" type="parTrans" cxnId="{C7DA4E2B-01A1-9540-A313-AEFAC7899B4F}">
      <dgm:prSet/>
      <dgm:spPr/>
      <dgm:t>
        <a:bodyPr/>
        <a:lstStyle/>
        <a:p>
          <a:endParaRPr lang="en-US"/>
        </a:p>
      </dgm:t>
    </dgm:pt>
    <dgm:pt modelId="{AE74C4CF-EB66-A341-B110-F04377D26A2F}">
      <dgm:prSet phldrT="[Text]" custT="1"/>
      <dgm:spPr/>
      <dgm:t>
        <a:bodyPr/>
        <a:lstStyle/>
        <a:p>
          <a:r>
            <a:rPr lang="en-US" sz="1200" b="1" dirty="0"/>
            <a:t>Region</a:t>
          </a:r>
        </a:p>
      </dgm:t>
    </dgm:pt>
    <dgm:pt modelId="{BA6888C6-1FD5-1B43-A72D-DE3B1F350F7C}" type="sibTrans" cxnId="{6622CA91-A6D8-CC44-9D88-1EC34EFBFEA5}">
      <dgm:prSet/>
      <dgm:spPr/>
      <dgm:t>
        <a:bodyPr/>
        <a:lstStyle/>
        <a:p>
          <a:endParaRPr lang="en-US"/>
        </a:p>
      </dgm:t>
    </dgm:pt>
    <dgm:pt modelId="{03B24165-3324-134C-B533-FDC29F92EB50}" type="parTrans" cxnId="{6622CA91-A6D8-CC44-9D88-1EC34EFBFEA5}">
      <dgm:prSet/>
      <dgm:spPr/>
      <dgm:t>
        <a:bodyPr/>
        <a:lstStyle/>
        <a:p>
          <a:endParaRPr lang="en-US"/>
        </a:p>
      </dgm:t>
    </dgm:pt>
    <dgm:pt modelId="{A2A96527-1FC8-9441-AAD9-B783D0991B4F}">
      <dgm:prSet phldrT="[Text]" custT="1"/>
      <dgm:spPr/>
      <dgm:t>
        <a:bodyPr/>
        <a:lstStyle/>
        <a:p>
          <a:pPr algn="ctr"/>
          <a:r>
            <a:rPr lang="en-US" sz="1200" b="1" i="0" u="none" dirty="0"/>
            <a:t>Case Detection Rates</a:t>
          </a:r>
        </a:p>
      </dgm:t>
    </dgm:pt>
    <dgm:pt modelId="{47699730-622E-0B40-8E5B-D6C3EB383F11}" type="parTrans" cxnId="{74D74239-8DD1-AE43-A725-7BB39F09299E}">
      <dgm:prSet/>
      <dgm:spPr/>
      <dgm:t>
        <a:bodyPr/>
        <a:lstStyle/>
        <a:p>
          <a:endParaRPr lang="en-US"/>
        </a:p>
      </dgm:t>
    </dgm:pt>
    <dgm:pt modelId="{90EB65D6-35C9-D34B-8D0B-B1D99F2E7126}" type="sibTrans" cxnId="{74D74239-8DD1-AE43-A725-7BB39F09299E}">
      <dgm:prSet/>
      <dgm:spPr/>
      <dgm:t>
        <a:bodyPr/>
        <a:lstStyle/>
        <a:p>
          <a:endParaRPr lang="en-US"/>
        </a:p>
      </dgm:t>
    </dgm:pt>
    <dgm:pt modelId="{A94E730C-7FCB-DD48-851F-5A0D335A7FED}" type="pres">
      <dgm:prSet presAssocID="{6EEB851B-214B-CA49-9AA0-74220501570D}" presName="cycle" presStyleCnt="0">
        <dgm:presLayoutVars>
          <dgm:chMax val="1"/>
          <dgm:dir/>
          <dgm:animLvl val="ctr"/>
          <dgm:resizeHandles val="exact"/>
        </dgm:presLayoutVars>
      </dgm:prSet>
      <dgm:spPr/>
    </dgm:pt>
    <dgm:pt modelId="{6B5D3121-F37E-E54B-A3CE-62420344320A}" type="pres">
      <dgm:prSet presAssocID="{2BB6F852-36D2-E54B-8DBE-780E95E7BB88}" presName="centerShape" presStyleLbl="node0" presStyleIdx="0" presStyleCnt="1" custScaleX="110221" custScaleY="107947"/>
      <dgm:spPr/>
    </dgm:pt>
    <dgm:pt modelId="{653C96FE-E4A2-D246-AD18-E60EFE4E22D2}" type="pres">
      <dgm:prSet presAssocID="{9F41B5CA-AA7C-1F42-8BD3-C2E47D486C83}" presName="Name9" presStyleLbl="parChTrans1D2" presStyleIdx="0" presStyleCnt="8"/>
      <dgm:spPr/>
    </dgm:pt>
    <dgm:pt modelId="{562D5547-AD7C-8D43-AB5A-5BD621CD5BA8}" type="pres">
      <dgm:prSet presAssocID="{9F41B5CA-AA7C-1F42-8BD3-C2E47D486C83}" presName="connTx" presStyleLbl="parChTrans1D2" presStyleIdx="0" presStyleCnt="8"/>
      <dgm:spPr/>
    </dgm:pt>
    <dgm:pt modelId="{54ED3D7C-51AD-6943-BEE7-40CFE4DFADBC}" type="pres">
      <dgm:prSet presAssocID="{F9E0139F-377E-D04D-8F91-0A915C5D4D3F}" presName="node" presStyleLbl="node1" presStyleIdx="0" presStyleCnt="8">
        <dgm:presLayoutVars>
          <dgm:bulletEnabled val="1"/>
        </dgm:presLayoutVars>
      </dgm:prSet>
      <dgm:spPr/>
    </dgm:pt>
    <dgm:pt modelId="{0ED0DB33-A4E9-2A4F-AAB6-4487B4878A5B}" type="pres">
      <dgm:prSet presAssocID="{1A12DB1C-4642-D043-9807-602AEEDC88A9}" presName="Name9" presStyleLbl="parChTrans1D2" presStyleIdx="1" presStyleCnt="8"/>
      <dgm:spPr/>
    </dgm:pt>
    <dgm:pt modelId="{A9132EA0-4DC9-7C45-9460-47E0DAC3D7E8}" type="pres">
      <dgm:prSet presAssocID="{1A12DB1C-4642-D043-9807-602AEEDC88A9}" presName="connTx" presStyleLbl="parChTrans1D2" presStyleIdx="1" presStyleCnt="8"/>
      <dgm:spPr/>
    </dgm:pt>
    <dgm:pt modelId="{FB54DC86-796A-5540-B01D-6D74DCA91726}" type="pres">
      <dgm:prSet presAssocID="{9A4F007B-E9EE-7140-9A4A-4A7347B69752}" presName="node" presStyleLbl="node1" presStyleIdx="1" presStyleCnt="8">
        <dgm:presLayoutVars>
          <dgm:bulletEnabled val="1"/>
        </dgm:presLayoutVars>
      </dgm:prSet>
      <dgm:spPr/>
    </dgm:pt>
    <dgm:pt modelId="{28C16985-A44F-E843-AA0C-08C2D5383BD0}" type="pres">
      <dgm:prSet presAssocID="{03B24165-3324-134C-B533-FDC29F92EB50}" presName="Name9" presStyleLbl="parChTrans1D2" presStyleIdx="2" presStyleCnt="8"/>
      <dgm:spPr/>
    </dgm:pt>
    <dgm:pt modelId="{34C91E57-E865-A445-BE38-2CD2CFB8F4FE}" type="pres">
      <dgm:prSet presAssocID="{03B24165-3324-134C-B533-FDC29F92EB50}" presName="connTx" presStyleLbl="parChTrans1D2" presStyleIdx="2" presStyleCnt="8"/>
      <dgm:spPr/>
    </dgm:pt>
    <dgm:pt modelId="{22C42003-DE3B-3E45-A0B9-FB6F57776254}" type="pres">
      <dgm:prSet presAssocID="{AE74C4CF-EB66-A341-B110-F04377D26A2F}" presName="node" presStyleLbl="node1" presStyleIdx="2" presStyleCnt="8">
        <dgm:presLayoutVars>
          <dgm:bulletEnabled val="1"/>
        </dgm:presLayoutVars>
      </dgm:prSet>
      <dgm:spPr/>
    </dgm:pt>
    <dgm:pt modelId="{D947BBC4-F204-D54E-9A9B-237F3615727F}" type="pres">
      <dgm:prSet presAssocID="{6D801FD6-6B55-5A43-B98F-2AF3E48D1671}" presName="Name9" presStyleLbl="parChTrans1D2" presStyleIdx="3" presStyleCnt="8"/>
      <dgm:spPr/>
    </dgm:pt>
    <dgm:pt modelId="{B0D6261C-569A-4647-BC90-EB804172A028}" type="pres">
      <dgm:prSet presAssocID="{6D801FD6-6B55-5A43-B98F-2AF3E48D1671}" presName="connTx" presStyleLbl="parChTrans1D2" presStyleIdx="3" presStyleCnt="8"/>
      <dgm:spPr/>
    </dgm:pt>
    <dgm:pt modelId="{0B92C60F-B407-AB43-8B7A-04FD4B0016B9}" type="pres">
      <dgm:prSet presAssocID="{5C884D4D-134D-CC47-A40C-994F52A8C60C}" presName="node" presStyleLbl="node1" presStyleIdx="3" presStyleCnt="8">
        <dgm:presLayoutVars>
          <dgm:bulletEnabled val="1"/>
        </dgm:presLayoutVars>
      </dgm:prSet>
      <dgm:spPr/>
    </dgm:pt>
    <dgm:pt modelId="{CA0D451C-B361-F142-9805-E28ED5035863}" type="pres">
      <dgm:prSet presAssocID="{27104BFD-2697-BB42-9DD0-239D2D1BA1AC}" presName="Name9" presStyleLbl="parChTrans1D2" presStyleIdx="4" presStyleCnt="8"/>
      <dgm:spPr/>
    </dgm:pt>
    <dgm:pt modelId="{BFF5D25C-0A76-7843-80C7-7911E4A21094}" type="pres">
      <dgm:prSet presAssocID="{27104BFD-2697-BB42-9DD0-239D2D1BA1AC}" presName="connTx" presStyleLbl="parChTrans1D2" presStyleIdx="4" presStyleCnt="8"/>
      <dgm:spPr/>
    </dgm:pt>
    <dgm:pt modelId="{05F32DC9-6F42-E64B-8026-832C4A8C1959}" type="pres">
      <dgm:prSet presAssocID="{310A3D80-6A73-9A46-8A62-0315A1F1A94E}" presName="node" presStyleLbl="node1" presStyleIdx="4" presStyleCnt="8">
        <dgm:presLayoutVars>
          <dgm:bulletEnabled val="1"/>
        </dgm:presLayoutVars>
      </dgm:prSet>
      <dgm:spPr/>
    </dgm:pt>
    <dgm:pt modelId="{24504205-F59F-844F-A208-69DD41B665F2}" type="pres">
      <dgm:prSet presAssocID="{95A3C6BA-F4C3-F342-B7A0-0A27F015F2A7}" presName="Name9" presStyleLbl="parChTrans1D2" presStyleIdx="5" presStyleCnt="8"/>
      <dgm:spPr/>
    </dgm:pt>
    <dgm:pt modelId="{4B74AAF2-F70E-9F46-AB83-185084B1446E}" type="pres">
      <dgm:prSet presAssocID="{95A3C6BA-F4C3-F342-B7A0-0A27F015F2A7}" presName="connTx" presStyleLbl="parChTrans1D2" presStyleIdx="5" presStyleCnt="8"/>
      <dgm:spPr/>
    </dgm:pt>
    <dgm:pt modelId="{DFE9542A-F630-DE4B-A54A-2C69CAF2A105}" type="pres">
      <dgm:prSet presAssocID="{90D75C11-2A77-2742-B3EA-8BF369C71776}" presName="node" presStyleLbl="node1" presStyleIdx="5" presStyleCnt="8">
        <dgm:presLayoutVars>
          <dgm:bulletEnabled val="1"/>
        </dgm:presLayoutVars>
      </dgm:prSet>
      <dgm:spPr/>
    </dgm:pt>
    <dgm:pt modelId="{7EAC7206-2FC7-3447-B98D-9AC6B60E07BC}" type="pres">
      <dgm:prSet presAssocID="{0B242EE4-4E0D-F740-94BE-816DC055EE8D}" presName="Name9" presStyleLbl="parChTrans1D2" presStyleIdx="6" presStyleCnt="8"/>
      <dgm:spPr/>
    </dgm:pt>
    <dgm:pt modelId="{98DCA329-F668-814F-A0A6-E05F126D8841}" type="pres">
      <dgm:prSet presAssocID="{0B242EE4-4E0D-F740-94BE-816DC055EE8D}" presName="connTx" presStyleLbl="parChTrans1D2" presStyleIdx="6" presStyleCnt="8"/>
      <dgm:spPr/>
    </dgm:pt>
    <dgm:pt modelId="{05C8FB42-C750-4844-894B-ADC7AF0D11B3}" type="pres">
      <dgm:prSet presAssocID="{9249FE37-9AFF-5F43-88D5-056CB8C63079}" presName="node" presStyleLbl="node1" presStyleIdx="6" presStyleCnt="8">
        <dgm:presLayoutVars>
          <dgm:bulletEnabled val="1"/>
        </dgm:presLayoutVars>
      </dgm:prSet>
      <dgm:spPr/>
    </dgm:pt>
    <dgm:pt modelId="{51C66D56-5263-AF41-9BD6-1820AAFD1AED}" type="pres">
      <dgm:prSet presAssocID="{47699730-622E-0B40-8E5B-D6C3EB383F11}" presName="Name9" presStyleLbl="parChTrans1D2" presStyleIdx="7" presStyleCnt="8"/>
      <dgm:spPr/>
    </dgm:pt>
    <dgm:pt modelId="{39205FFA-DE77-2744-ABF0-A619BCC6E9D4}" type="pres">
      <dgm:prSet presAssocID="{47699730-622E-0B40-8E5B-D6C3EB383F11}" presName="connTx" presStyleLbl="parChTrans1D2" presStyleIdx="7" presStyleCnt="8"/>
      <dgm:spPr/>
    </dgm:pt>
    <dgm:pt modelId="{19E617C8-1423-064E-9D1C-140977812CD4}" type="pres">
      <dgm:prSet presAssocID="{A2A96527-1FC8-9441-AAD9-B783D0991B4F}" presName="node" presStyleLbl="node1" presStyleIdx="7" presStyleCnt="8">
        <dgm:presLayoutVars>
          <dgm:bulletEnabled val="1"/>
        </dgm:presLayoutVars>
      </dgm:prSet>
      <dgm:spPr/>
    </dgm:pt>
  </dgm:ptLst>
  <dgm:cxnLst>
    <dgm:cxn modelId="{04926101-08A6-AC49-9AF8-AB73F7F202FB}" type="presOf" srcId="{95A3C6BA-F4C3-F342-B7A0-0A27F015F2A7}" destId="{24504205-F59F-844F-A208-69DD41B665F2}" srcOrd="0" destOrd="0" presId="urn:microsoft.com/office/officeart/2005/8/layout/radial1"/>
    <dgm:cxn modelId="{4704730B-DE3B-0244-9377-C7AAD25A97D5}" type="presOf" srcId="{47699730-622E-0B40-8E5B-D6C3EB383F11}" destId="{39205FFA-DE77-2744-ABF0-A619BCC6E9D4}" srcOrd="1" destOrd="0" presId="urn:microsoft.com/office/officeart/2005/8/layout/radial1"/>
    <dgm:cxn modelId="{C5BE640E-5925-B24C-A9A1-3FB49DCE5879}" type="presOf" srcId="{27104BFD-2697-BB42-9DD0-239D2D1BA1AC}" destId="{CA0D451C-B361-F142-9805-E28ED5035863}" srcOrd="0" destOrd="0" presId="urn:microsoft.com/office/officeart/2005/8/layout/radial1"/>
    <dgm:cxn modelId="{A6AD4812-F123-E743-BD3F-C1BB7E105466}" type="presOf" srcId="{03B24165-3324-134C-B533-FDC29F92EB50}" destId="{34C91E57-E865-A445-BE38-2CD2CFB8F4FE}" srcOrd="1" destOrd="0" presId="urn:microsoft.com/office/officeart/2005/8/layout/radial1"/>
    <dgm:cxn modelId="{1CFFB813-851F-7C4B-B310-45DF5E0A97F3}" srcId="{2BB6F852-36D2-E54B-8DBE-780E95E7BB88}" destId="{90D75C11-2A77-2742-B3EA-8BF369C71776}" srcOrd="5" destOrd="0" parTransId="{95A3C6BA-F4C3-F342-B7A0-0A27F015F2A7}" sibTransId="{9BD11E18-FDC1-C048-9589-048C7D0E1ECB}"/>
    <dgm:cxn modelId="{51820825-95A5-394C-AE51-36F43EDFBE50}" type="presOf" srcId="{03B24165-3324-134C-B533-FDC29F92EB50}" destId="{28C16985-A44F-E843-AA0C-08C2D5383BD0}" srcOrd="0" destOrd="0" presId="urn:microsoft.com/office/officeart/2005/8/layout/radial1"/>
    <dgm:cxn modelId="{6321B429-5F2A-6B41-B7DB-3972DD6AC280}" type="presOf" srcId="{90D75C11-2A77-2742-B3EA-8BF369C71776}" destId="{DFE9542A-F630-DE4B-A54A-2C69CAF2A105}" srcOrd="0" destOrd="0" presId="urn:microsoft.com/office/officeart/2005/8/layout/radial1"/>
    <dgm:cxn modelId="{C7DA4E2B-01A1-9540-A313-AEFAC7899B4F}" srcId="{2BB6F852-36D2-E54B-8DBE-780E95E7BB88}" destId="{F9E0139F-377E-D04D-8F91-0A915C5D4D3F}" srcOrd="0" destOrd="0" parTransId="{9F41B5CA-AA7C-1F42-8BD3-C2E47D486C83}" sibTransId="{36DBE321-B242-334D-A3D2-B470A2C0796E}"/>
    <dgm:cxn modelId="{12976F2C-1D41-ED49-8A3C-0F9FC81BC06F}" type="presOf" srcId="{9F41B5CA-AA7C-1F42-8BD3-C2E47D486C83}" destId="{562D5547-AD7C-8D43-AB5A-5BD621CD5BA8}" srcOrd="1" destOrd="0" presId="urn:microsoft.com/office/officeart/2005/8/layout/radial1"/>
    <dgm:cxn modelId="{923FD32D-A7E6-FA4F-A446-2FA1B712FD61}" type="presOf" srcId="{1A12DB1C-4642-D043-9807-602AEEDC88A9}" destId="{A9132EA0-4DC9-7C45-9460-47E0DAC3D7E8}" srcOrd="1" destOrd="0" presId="urn:microsoft.com/office/officeart/2005/8/layout/radial1"/>
    <dgm:cxn modelId="{74D74239-8DD1-AE43-A725-7BB39F09299E}" srcId="{2BB6F852-36D2-E54B-8DBE-780E95E7BB88}" destId="{A2A96527-1FC8-9441-AAD9-B783D0991B4F}" srcOrd="7" destOrd="0" parTransId="{47699730-622E-0B40-8E5B-D6C3EB383F11}" sibTransId="{90EB65D6-35C9-D34B-8D0B-B1D99F2E7126}"/>
    <dgm:cxn modelId="{C5D01641-0751-324D-A46B-EE36B9C398F3}" type="presOf" srcId="{1A12DB1C-4642-D043-9807-602AEEDC88A9}" destId="{0ED0DB33-A4E9-2A4F-AAB6-4487B4878A5B}" srcOrd="0" destOrd="0" presId="urn:microsoft.com/office/officeart/2005/8/layout/radial1"/>
    <dgm:cxn modelId="{64166641-4B5C-8C4E-88BB-B7C518ED6823}" srcId="{2BB6F852-36D2-E54B-8DBE-780E95E7BB88}" destId="{310A3D80-6A73-9A46-8A62-0315A1F1A94E}" srcOrd="4" destOrd="0" parTransId="{27104BFD-2697-BB42-9DD0-239D2D1BA1AC}" sibTransId="{7522D470-12EB-AE4C-8000-22268712CDFC}"/>
    <dgm:cxn modelId="{1F4B9F45-2745-744F-A073-5988B9723A53}" type="presOf" srcId="{A2A96527-1FC8-9441-AAD9-B783D0991B4F}" destId="{19E617C8-1423-064E-9D1C-140977812CD4}" srcOrd="0" destOrd="0" presId="urn:microsoft.com/office/officeart/2005/8/layout/radial1"/>
    <dgm:cxn modelId="{8829614B-C586-C34D-9411-2D8356720DCF}" srcId="{2BB6F852-36D2-E54B-8DBE-780E95E7BB88}" destId="{9A4F007B-E9EE-7140-9A4A-4A7347B69752}" srcOrd="1" destOrd="0" parTransId="{1A12DB1C-4642-D043-9807-602AEEDC88A9}" sibTransId="{92C05036-DE3D-0240-8079-2EB92BB8D730}"/>
    <dgm:cxn modelId="{BF463756-CBC9-814D-9457-E391D2F8CF6A}" type="presOf" srcId="{5C884D4D-134D-CC47-A40C-994F52A8C60C}" destId="{0B92C60F-B407-AB43-8B7A-04FD4B0016B9}" srcOrd="0" destOrd="0" presId="urn:microsoft.com/office/officeart/2005/8/layout/radial1"/>
    <dgm:cxn modelId="{2E90B359-C417-7F48-9D87-193874D5375F}" type="presOf" srcId="{47699730-622E-0B40-8E5B-D6C3EB383F11}" destId="{51C66D56-5263-AF41-9BD6-1820AAFD1AED}" srcOrd="0" destOrd="0" presId="urn:microsoft.com/office/officeart/2005/8/layout/radial1"/>
    <dgm:cxn modelId="{452F755E-E208-9547-B97B-16A9EF1AAD96}" type="presOf" srcId="{6D801FD6-6B55-5A43-B98F-2AF3E48D1671}" destId="{B0D6261C-569A-4647-BC90-EB804172A028}" srcOrd="1" destOrd="0" presId="urn:microsoft.com/office/officeart/2005/8/layout/radial1"/>
    <dgm:cxn modelId="{AA84CA67-3D92-5845-BF75-26F5EFA51B9C}" type="presOf" srcId="{AE74C4CF-EB66-A341-B110-F04377D26A2F}" destId="{22C42003-DE3B-3E45-A0B9-FB6F57776254}" srcOrd="0" destOrd="0" presId="urn:microsoft.com/office/officeart/2005/8/layout/radial1"/>
    <dgm:cxn modelId="{93D26370-EB1F-994E-90F4-DA9C4739014B}" type="presOf" srcId="{0B242EE4-4E0D-F740-94BE-816DC055EE8D}" destId="{7EAC7206-2FC7-3447-B98D-9AC6B60E07BC}" srcOrd="0" destOrd="0" presId="urn:microsoft.com/office/officeart/2005/8/layout/radial1"/>
    <dgm:cxn modelId="{D57D6670-E2B9-9042-9AB6-5ECF00BCD916}" type="presOf" srcId="{9249FE37-9AFF-5F43-88D5-056CB8C63079}" destId="{05C8FB42-C750-4844-894B-ADC7AF0D11B3}" srcOrd="0" destOrd="0" presId="urn:microsoft.com/office/officeart/2005/8/layout/radial1"/>
    <dgm:cxn modelId="{9AE04B7E-116A-5346-8C51-8395D08EA4B5}" type="presOf" srcId="{6EEB851B-214B-CA49-9AA0-74220501570D}" destId="{A94E730C-7FCB-DD48-851F-5A0D335A7FED}" srcOrd="0" destOrd="0" presId="urn:microsoft.com/office/officeart/2005/8/layout/radial1"/>
    <dgm:cxn modelId="{6B95198A-1922-2A48-B053-D2720ED3DBE1}" type="presOf" srcId="{27104BFD-2697-BB42-9DD0-239D2D1BA1AC}" destId="{BFF5D25C-0A76-7843-80C7-7911E4A21094}" srcOrd="1" destOrd="0" presId="urn:microsoft.com/office/officeart/2005/8/layout/radial1"/>
    <dgm:cxn modelId="{6622CA91-A6D8-CC44-9D88-1EC34EFBFEA5}" srcId="{2BB6F852-36D2-E54B-8DBE-780E95E7BB88}" destId="{AE74C4CF-EB66-A341-B110-F04377D26A2F}" srcOrd="2" destOrd="0" parTransId="{03B24165-3324-134C-B533-FDC29F92EB50}" sibTransId="{BA6888C6-1FD5-1B43-A72D-DE3B1F350F7C}"/>
    <dgm:cxn modelId="{C044DB94-E451-944A-A31B-F3BDA4AA455F}" type="presOf" srcId="{6D801FD6-6B55-5A43-B98F-2AF3E48D1671}" destId="{D947BBC4-F204-D54E-9A9B-237F3615727F}" srcOrd="0" destOrd="0" presId="urn:microsoft.com/office/officeart/2005/8/layout/radial1"/>
    <dgm:cxn modelId="{5AAEED9E-E965-1E4A-907A-8E9469A664FD}" srcId="{6EEB851B-214B-CA49-9AA0-74220501570D}" destId="{2BB6F852-36D2-E54B-8DBE-780E95E7BB88}" srcOrd="0" destOrd="0" parTransId="{5936FCC8-E751-D440-A8C0-EC9BD44FAD5F}" sibTransId="{7F2A7503-668D-CD4A-8674-8E7F9B48CDFE}"/>
    <dgm:cxn modelId="{9D51E1A8-F4EC-BB47-86B7-772CD81A8EDD}" type="presOf" srcId="{2BB6F852-36D2-E54B-8DBE-780E95E7BB88}" destId="{6B5D3121-F37E-E54B-A3CE-62420344320A}" srcOrd="0" destOrd="0" presId="urn:microsoft.com/office/officeart/2005/8/layout/radial1"/>
    <dgm:cxn modelId="{DEF2EFB5-7712-7E4D-A165-6E4F19C2059A}" srcId="{2BB6F852-36D2-E54B-8DBE-780E95E7BB88}" destId="{5C884D4D-134D-CC47-A40C-994F52A8C60C}" srcOrd="3" destOrd="0" parTransId="{6D801FD6-6B55-5A43-B98F-2AF3E48D1671}" sibTransId="{4EA03442-36CA-E147-8F9C-F4127C687209}"/>
    <dgm:cxn modelId="{7F0F5DBA-941A-9748-8512-68317FA35B3E}" type="presOf" srcId="{95A3C6BA-F4C3-F342-B7A0-0A27F015F2A7}" destId="{4B74AAF2-F70E-9F46-AB83-185084B1446E}" srcOrd="1" destOrd="0" presId="urn:microsoft.com/office/officeart/2005/8/layout/radial1"/>
    <dgm:cxn modelId="{6F3493CC-838F-FC4C-B95B-C90A882B1B9E}" type="presOf" srcId="{9F41B5CA-AA7C-1F42-8BD3-C2E47D486C83}" destId="{653C96FE-E4A2-D246-AD18-E60EFE4E22D2}" srcOrd="0" destOrd="0" presId="urn:microsoft.com/office/officeart/2005/8/layout/radial1"/>
    <dgm:cxn modelId="{91DD88E6-A110-814E-BB10-888654B921CC}" type="presOf" srcId="{9A4F007B-E9EE-7140-9A4A-4A7347B69752}" destId="{FB54DC86-796A-5540-B01D-6D74DCA91726}" srcOrd="0" destOrd="0" presId="urn:microsoft.com/office/officeart/2005/8/layout/radial1"/>
    <dgm:cxn modelId="{D2315FEA-2287-7E4D-AFAC-753ECD2D1006}" type="presOf" srcId="{0B242EE4-4E0D-F740-94BE-816DC055EE8D}" destId="{98DCA329-F668-814F-A0A6-E05F126D8841}" srcOrd="1" destOrd="0" presId="urn:microsoft.com/office/officeart/2005/8/layout/radial1"/>
    <dgm:cxn modelId="{724161F8-6DEF-F445-976B-A12EBBC7C0F2}" srcId="{2BB6F852-36D2-E54B-8DBE-780E95E7BB88}" destId="{9249FE37-9AFF-5F43-88D5-056CB8C63079}" srcOrd="6" destOrd="0" parTransId="{0B242EE4-4E0D-F740-94BE-816DC055EE8D}" sibTransId="{82B31CF6-B74E-8C40-9DED-C4D34FFB5020}"/>
    <dgm:cxn modelId="{450313FD-2C72-4740-B965-CA850547A017}" type="presOf" srcId="{F9E0139F-377E-D04D-8F91-0A915C5D4D3F}" destId="{54ED3D7C-51AD-6943-BEE7-40CFE4DFADBC}" srcOrd="0" destOrd="0" presId="urn:microsoft.com/office/officeart/2005/8/layout/radial1"/>
    <dgm:cxn modelId="{B33FDFFF-7C9F-904E-B5E8-279E5B787228}" type="presOf" srcId="{310A3D80-6A73-9A46-8A62-0315A1F1A94E}" destId="{05F32DC9-6F42-E64B-8026-832C4A8C1959}" srcOrd="0" destOrd="0" presId="urn:microsoft.com/office/officeart/2005/8/layout/radial1"/>
    <dgm:cxn modelId="{2D8287CB-52BC-D642-9246-B16C38AB96F0}" type="presParOf" srcId="{A94E730C-7FCB-DD48-851F-5A0D335A7FED}" destId="{6B5D3121-F37E-E54B-A3CE-62420344320A}" srcOrd="0" destOrd="0" presId="urn:microsoft.com/office/officeart/2005/8/layout/radial1"/>
    <dgm:cxn modelId="{EF44578D-1E65-F541-B289-12DBFBD9C166}" type="presParOf" srcId="{A94E730C-7FCB-DD48-851F-5A0D335A7FED}" destId="{653C96FE-E4A2-D246-AD18-E60EFE4E22D2}" srcOrd="1" destOrd="0" presId="urn:microsoft.com/office/officeart/2005/8/layout/radial1"/>
    <dgm:cxn modelId="{140CBBE6-C7DD-504F-93C8-0D05AEE2BAC3}" type="presParOf" srcId="{653C96FE-E4A2-D246-AD18-E60EFE4E22D2}" destId="{562D5547-AD7C-8D43-AB5A-5BD621CD5BA8}" srcOrd="0" destOrd="0" presId="urn:microsoft.com/office/officeart/2005/8/layout/radial1"/>
    <dgm:cxn modelId="{52332F41-7490-2643-8C71-0FADC96203F8}" type="presParOf" srcId="{A94E730C-7FCB-DD48-851F-5A0D335A7FED}" destId="{54ED3D7C-51AD-6943-BEE7-40CFE4DFADBC}" srcOrd="2" destOrd="0" presId="urn:microsoft.com/office/officeart/2005/8/layout/radial1"/>
    <dgm:cxn modelId="{A78E068F-65DB-5546-B6A6-87827AEE9D94}" type="presParOf" srcId="{A94E730C-7FCB-DD48-851F-5A0D335A7FED}" destId="{0ED0DB33-A4E9-2A4F-AAB6-4487B4878A5B}" srcOrd="3" destOrd="0" presId="urn:microsoft.com/office/officeart/2005/8/layout/radial1"/>
    <dgm:cxn modelId="{7BEC7F34-6EA7-DA4B-9C1B-F0701E2C0BF4}" type="presParOf" srcId="{0ED0DB33-A4E9-2A4F-AAB6-4487B4878A5B}" destId="{A9132EA0-4DC9-7C45-9460-47E0DAC3D7E8}" srcOrd="0" destOrd="0" presId="urn:microsoft.com/office/officeart/2005/8/layout/radial1"/>
    <dgm:cxn modelId="{DCFF028F-2EC2-6A43-93B3-2AE927D66438}" type="presParOf" srcId="{A94E730C-7FCB-DD48-851F-5A0D335A7FED}" destId="{FB54DC86-796A-5540-B01D-6D74DCA91726}" srcOrd="4" destOrd="0" presId="urn:microsoft.com/office/officeart/2005/8/layout/radial1"/>
    <dgm:cxn modelId="{9FE4C55C-9500-B040-9974-08E34A7538D7}" type="presParOf" srcId="{A94E730C-7FCB-DD48-851F-5A0D335A7FED}" destId="{28C16985-A44F-E843-AA0C-08C2D5383BD0}" srcOrd="5" destOrd="0" presId="urn:microsoft.com/office/officeart/2005/8/layout/radial1"/>
    <dgm:cxn modelId="{9EC1AE7F-E3E3-D54C-9788-255F04B051FF}" type="presParOf" srcId="{28C16985-A44F-E843-AA0C-08C2D5383BD0}" destId="{34C91E57-E865-A445-BE38-2CD2CFB8F4FE}" srcOrd="0" destOrd="0" presId="urn:microsoft.com/office/officeart/2005/8/layout/radial1"/>
    <dgm:cxn modelId="{5FA281DE-BF58-ED47-8237-68D3A5CE6A0D}" type="presParOf" srcId="{A94E730C-7FCB-DD48-851F-5A0D335A7FED}" destId="{22C42003-DE3B-3E45-A0B9-FB6F57776254}" srcOrd="6" destOrd="0" presId="urn:microsoft.com/office/officeart/2005/8/layout/radial1"/>
    <dgm:cxn modelId="{05EB7DD1-3068-084F-90A0-24A4F8E56AAB}" type="presParOf" srcId="{A94E730C-7FCB-DD48-851F-5A0D335A7FED}" destId="{D947BBC4-F204-D54E-9A9B-237F3615727F}" srcOrd="7" destOrd="0" presId="urn:microsoft.com/office/officeart/2005/8/layout/radial1"/>
    <dgm:cxn modelId="{FF377257-EF70-724C-9469-3F7C9E13D56B}" type="presParOf" srcId="{D947BBC4-F204-D54E-9A9B-237F3615727F}" destId="{B0D6261C-569A-4647-BC90-EB804172A028}" srcOrd="0" destOrd="0" presId="urn:microsoft.com/office/officeart/2005/8/layout/radial1"/>
    <dgm:cxn modelId="{6D3825C4-CBD2-5645-AD39-A59A0FE15318}" type="presParOf" srcId="{A94E730C-7FCB-DD48-851F-5A0D335A7FED}" destId="{0B92C60F-B407-AB43-8B7A-04FD4B0016B9}" srcOrd="8" destOrd="0" presId="urn:microsoft.com/office/officeart/2005/8/layout/radial1"/>
    <dgm:cxn modelId="{1C86AC9D-312C-1C42-BAEB-4C97F5553A6C}" type="presParOf" srcId="{A94E730C-7FCB-DD48-851F-5A0D335A7FED}" destId="{CA0D451C-B361-F142-9805-E28ED5035863}" srcOrd="9" destOrd="0" presId="urn:microsoft.com/office/officeart/2005/8/layout/radial1"/>
    <dgm:cxn modelId="{0ECA37BB-DA9F-0E43-975C-3334F0F41F25}" type="presParOf" srcId="{CA0D451C-B361-F142-9805-E28ED5035863}" destId="{BFF5D25C-0A76-7843-80C7-7911E4A21094}" srcOrd="0" destOrd="0" presId="urn:microsoft.com/office/officeart/2005/8/layout/radial1"/>
    <dgm:cxn modelId="{1CAFB6E6-C3C8-E749-88A9-43A8C116F2FB}" type="presParOf" srcId="{A94E730C-7FCB-DD48-851F-5A0D335A7FED}" destId="{05F32DC9-6F42-E64B-8026-832C4A8C1959}" srcOrd="10" destOrd="0" presId="urn:microsoft.com/office/officeart/2005/8/layout/radial1"/>
    <dgm:cxn modelId="{FC347AEA-3EC0-084E-B095-0B2290D7B070}" type="presParOf" srcId="{A94E730C-7FCB-DD48-851F-5A0D335A7FED}" destId="{24504205-F59F-844F-A208-69DD41B665F2}" srcOrd="11" destOrd="0" presId="urn:microsoft.com/office/officeart/2005/8/layout/radial1"/>
    <dgm:cxn modelId="{D7B508B3-1F07-4F4D-BAD6-687054AC0267}" type="presParOf" srcId="{24504205-F59F-844F-A208-69DD41B665F2}" destId="{4B74AAF2-F70E-9F46-AB83-185084B1446E}" srcOrd="0" destOrd="0" presId="urn:microsoft.com/office/officeart/2005/8/layout/radial1"/>
    <dgm:cxn modelId="{9B144FA5-793E-854B-9E51-32BECE1D6921}" type="presParOf" srcId="{A94E730C-7FCB-DD48-851F-5A0D335A7FED}" destId="{DFE9542A-F630-DE4B-A54A-2C69CAF2A105}" srcOrd="12" destOrd="0" presId="urn:microsoft.com/office/officeart/2005/8/layout/radial1"/>
    <dgm:cxn modelId="{E83F242F-030B-4345-AE2B-20A73B557020}" type="presParOf" srcId="{A94E730C-7FCB-DD48-851F-5A0D335A7FED}" destId="{7EAC7206-2FC7-3447-B98D-9AC6B60E07BC}" srcOrd="13" destOrd="0" presId="urn:microsoft.com/office/officeart/2005/8/layout/radial1"/>
    <dgm:cxn modelId="{2695C642-855E-1E48-92D7-8BBB6E61E5CF}" type="presParOf" srcId="{7EAC7206-2FC7-3447-B98D-9AC6B60E07BC}" destId="{98DCA329-F668-814F-A0A6-E05F126D8841}" srcOrd="0" destOrd="0" presId="urn:microsoft.com/office/officeart/2005/8/layout/radial1"/>
    <dgm:cxn modelId="{E5259973-27FC-814D-82B1-86399828B3F9}" type="presParOf" srcId="{A94E730C-7FCB-DD48-851F-5A0D335A7FED}" destId="{05C8FB42-C750-4844-894B-ADC7AF0D11B3}" srcOrd="14" destOrd="0" presId="urn:microsoft.com/office/officeart/2005/8/layout/radial1"/>
    <dgm:cxn modelId="{FE437936-13DA-B340-BF00-31928C896B14}" type="presParOf" srcId="{A94E730C-7FCB-DD48-851F-5A0D335A7FED}" destId="{51C66D56-5263-AF41-9BD6-1820AAFD1AED}" srcOrd="15" destOrd="0" presId="urn:microsoft.com/office/officeart/2005/8/layout/radial1"/>
    <dgm:cxn modelId="{A89E1E6D-D57F-7544-AEC4-E8BD12D4D8A0}" type="presParOf" srcId="{51C66D56-5263-AF41-9BD6-1820AAFD1AED}" destId="{39205FFA-DE77-2744-ABF0-A619BCC6E9D4}" srcOrd="0" destOrd="0" presId="urn:microsoft.com/office/officeart/2005/8/layout/radial1"/>
    <dgm:cxn modelId="{4073D49D-0D27-2C4F-A201-1862517B0212}" type="presParOf" srcId="{A94E730C-7FCB-DD48-851F-5A0D335A7FED}" destId="{19E617C8-1423-064E-9D1C-140977812CD4}" srcOrd="16"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6DB2B3-C212-9B4C-8495-E531AA64C5F6}" type="doc">
      <dgm:prSet loTypeId="urn:microsoft.com/office/officeart/2005/8/layout/vList2" loCatId="" qsTypeId="urn:microsoft.com/office/officeart/2005/8/quickstyle/3d6" qsCatId="3D" csTypeId="urn:microsoft.com/office/officeart/2005/8/colors/accent1_1" csCatId="accent1" phldr="1"/>
      <dgm:spPr/>
      <dgm:t>
        <a:bodyPr/>
        <a:lstStyle/>
        <a:p>
          <a:endParaRPr lang="en-US"/>
        </a:p>
      </dgm:t>
    </dgm:pt>
    <dgm:pt modelId="{1CC3CC01-F709-1744-BDB4-0C17D60D9988}">
      <dgm:prSet phldrT="[Text]" custT="1"/>
      <dgm:spPr/>
      <dgm:t>
        <a:bodyPr/>
        <a:lstStyle/>
        <a:p>
          <a:r>
            <a:rPr lang="en-US" sz="2000" dirty="0"/>
            <a:t>Is there any correlation/pattern between Incidence and Mortality of TB cases (all forms) per 100,000 Population?</a:t>
          </a:r>
          <a:endParaRPr lang="en-US" sz="2000" b="0" dirty="0">
            <a:latin typeface="Comic Sans MS" panose="030F0902030302020204" pitchFamily="66" charset="0"/>
          </a:endParaRPr>
        </a:p>
      </dgm:t>
    </dgm:pt>
    <dgm:pt modelId="{1CB32DC1-0422-904D-B4A5-38DF94D7878D}" type="parTrans" cxnId="{70C20387-5635-D843-BFC8-BF9B326411BD}">
      <dgm:prSet/>
      <dgm:spPr/>
      <dgm:t>
        <a:bodyPr/>
        <a:lstStyle/>
        <a:p>
          <a:endParaRPr lang="en-US"/>
        </a:p>
      </dgm:t>
    </dgm:pt>
    <dgm:pt modelId="{96E34F53-6336-2C49-B995-F90B43A65D56}" type="sibTrans" cxnId="{70C20387-5635-D843-BFC8-BF9B326411BD}">
      <dgm:prSet/>
      <dgm:spPr/>
      <dgm:t>
        <a:bodyPr/>
        <a:lstStyle/>
        <a:p>
          <a:endParaRPr lang="en-US"/>
        </a:p>
      </dgm:t>
    </dgm:pt>
    <dgm:pt modelId="{05DECAD8-4686-3F4B-8CD7-D17C8D6C1B49}">
      <dgm:prSet custT="1"/>
      <dgm:spPr/>
      <dgm:t>
        <a:bodyPr/>
        <a:lstStyle/>
        <a:p>
          <a:r>
            <a:rPr lang="en-US" sz="2000" dirty="0"/>
            <a:t>Is there any correlation/pattern between Prevalence and Mortality of TB cases per 100,000 population?</a:t>
          </a:r>
          <a:endParaRPr lang="en-US" sz="2000" b="0" dirty="0">
            <a:latin typeface="Comic Sans MS" panose="030F0902030302020204" pitchFamily="66" charset="0"/>
          </a:endParaRPr>
        </a:p>
      </dgm:t>
    </dgm:pt>
    <dgm:pt modelId="{5184559E-89A1-C84C-9676-5AAAFA98CCFD}" type="parTrans" cxnId="{322EBE98-0752-594B-873F-5E24B40F8F17}">
      <dgm:prSet/>
      <dgm:spPr/>
      <dgm:t>
        <a:bodyPr/>
        <a:lstStyle/>
        <a:p>
          <a:endParaRPr lang="en-US"/>
        </a:p>
      </dgm:t>
    </dgm:pt>
    <dgm:pt modelId="{5219AF59-4B03-7848-9E22-735398B183C1}" type="sibTrans" cxnId="{322EBE98-0752-594B-873F-5E24B40F8F17}">
      <dgm:prSet/>
      <dgm:spPr/>
      <dgm:t>
        <a:bodyPr/>
        <a:lstStyle/>
        <a:p>
          <a:endParaRPr lang="en-US"/>
        </a:p>
      </dgm:t>
    </dgm:pt>
    <dgm:pt modelId="{4FF768CB-AFDE-B84C-AC04-C77070FDC0CA}">
      <dgm:prSet custT="1"/>
      <dgm:spPr/>
      <dgm:t>
        <a:bodyPr/>
        <a:lstStyle/>
        <a:p>
          <a:r>
            <a:rPr lang="en-US" sz="2000" dirty="0"/>
            <a:t>What are the prevalent methods to derive incidence estimates?</a:t>
          </a:r>
          <a:endParaRPr lang="en-US" sz="2000" b="0" dirty="0">
            <a:latin typeface="Comic Sans MS" panose="030F0902030302020204" pitchFamily="66" charset="0"/>
          </a:endParaRPr>
        </a:p>
      </dgm:t>
    </dgm:pt>
    <dgm:pt modelId="{35F3BE4E-E194-5B45-8AAB-3967A144C728}" type="parTrans" cxnId="{9AFD3E22-2A2F-2645-B341-AED155948AEB}">
      <dgm:prSet/>
      <dgm:spPr/>
      <dgm:t>
        <a:bodyPr/>
        <a:lstStyle/>
        <a:p>
          <a:endParaRPr lang="en-US"/>
        </a:p>
      </dgm:t>
    </dgm:pt>
    <dgm:pt modelId="{AE6AC805-25F9-504E-A909-59354D585222}" type="sibTrans" cxnId="{9AFD3E22-2A2F-2645-B341-AED155948AEB}">
      <dgm:prSet/>
      <dgm:spPr/>
      <dgm:t>
        <a:bodyPr/>
        <a:lstStyle/>
        <a:p>
          <a:endParaRPr lang="en-US"/>
        </a:p>
      </dgm:t>
    </dgm:pt>
    <dgm:pt modelId="{BBCE21A5-0244-8549-9E8D-A8F73128DF37}">
      <dgm:prSet custT="1"/>
      <dgm:spPr/>
      <dgm:t>
        <a:bodyPr/>
        <a:lstStyle/>
        <a:p>
          <a:r>
            <a:rPr lang="en-US" sz="2000" dirty="0"/>
            <a:t>Is there any correlation/pattern between Incidence and Mortality of TB cases (HIV+) per 100,000 Population?</a:t>
          </a:r>
          <a:endParaRPr lang="en-US" sz="2000" b="0" dirty="0">
            <a:latin typeface="Comic Sans MS" panose="030F0902030302020204" pitchFamily="66" charset="0"/>
          </a:endParaRPr>
        </a:p>
      </dgm:t>
    </dgm:pt>
    <dgm:pt modelId="{11629E92-8D92-044D-9987-46D3DF8CC3FE}" type="sibTrans" cxnId="{B31C6F31-7417-724D-9834-E575BBF8D91F}">
      <dgm:prSet/>
      <dgm:spPr/>
      <dgm:t>
        <a:bodyPr/>
        <a:lstStyle/>
        <a:p>
          <a:endParaRPr lang="en-US"/>
        </a:p>
      </dgm:t>
    </dgm:pt>
    <dgm:pt modelId="{5BEBAAF6-5797-F043-B33C-5DC8091D6215}" type="parTrans" cxnId="{B31C6F31-7417-724D-9834-E575BBF8D91F}">
      <dgm:prSet/>
      <dgm:spPr/>
      <dgm:t>
        <a:bodyPr/>
        <a:lstStyle/>
        <a:p>
          <a:endParaRPr lang="en-US"/>
        </a:p>
      </dgm:t>
    </dgm:pt>
    <dgm:pt modelId="{5678E586-1E3D-C743-AB40-B26424FBB3F3}">
      <dgm:prSet custT="1"/>
      <dgm:spPr/>
      <dgm:t>
        <a:bodyPr/>
        <a:lstStyle/>
        <a:p>
          <a:r>
            <a:rPr lang="en-US" sz="2000" dirty="0"/>
            <a:t>Is there any correlation/pattern between Incidence and Prevalence of TB cases?</a:t>
          </a:r>
          <a:endParaRPr lang="en-US" sz="2000" b="0" dirty="0">
            <a:latin typeface="Comic Sans MS" panose="030F0902030302020204" pitchFamily="66" charset="0"/>
          </a:endParaRPr>
        </a:p>
      </dgm:t>
    </dgm:pt>
    <dgm:pt modelId="{8F550EB4-63CF-2A44-B39B-FC883324BD10}" type="parTrans" cxnId="{92D090E1-DF5E-F143-9436-506F29C10B81}">
      <dgm:prSet/>
      <dgm:spPr/>
      <dgm:t>
        <a:bodyPr/>
        <a:lstStyle/>
        <a:p>
          <a:endParaRPr lang="en-US"/>
        </a:p>
      </dgm:t>
    </dgm:pt>
    <dgm:pt modelId="{DD6DBAC2-4911-A744-8E5C-84DA6E7283B5}" type="sibTrans" cxnId="{92D090E1-DF5E-F143-9436-506F29C10B81}">
      <dgm:prSet/>
      <dgm:spPr/>
      <dgm:t>
        <a:bodyPr/>
        <a:lstStyle/>
        <a:p>
          <a:endParaRPr lang="en-US"/>
        </a:p>
      </dgm:t>
    </dgm:pt>
    <dgm:pt modelId="{11B2803A-5EFC-6B4C-BA9A-AFE8B5933D88}">
      <dgm:prSet custT="1"/>
      <dgm:spPr/>
      <dgm:t>
        <a:bodyPr/>
        <a:lstStyle/>
        <a:p>
          <a:r>
            <a:rPr lang="en-US" sz="2000" dirty="0"/>
            <a:t>Is there any correlation/pattern associated with estimated HIV (-) TB deaths and estimated HIV (+) TB deaths?</a:t>
          </a:r>
          <a:endParaRPr lang="en-US" sz="2000" b="0" dirty="0">
            <a:latin typeface="Comic Sans MS" panose="030F0902030302020204" pitchFamily="66" charset="0"/>
          </a:endParaRPr>
        </a:p>
      </dgm:t>
    </dgm:pt>
    <dgm:pt modelId="{BFFC3D95-7C25-4246-8695-283A06B8FF04}" type="sibTrans" cxnId="{F0B73623-CEF3-3D43-9E44-0A9D86E308EC}">
      <dgm:prSet/>
      <dgm:spPr/>
      <dgm:t>
        <a:bodyPr/>
        <a:lstStyle/>
        <a:p>
          <a:endParaRPr lang="en-US"/>
        </a:p>
      </dgm:t>
    </dgm:pt>
    <dgm:pt modelId="{9F8E7840-CD32-534E-ADCF-2F6EEBB9CEF4}" type="parTrans" cxnId="{F0B73623-CEF3-3D43-9E44-0A9D86E308EC}">
      <dgm:prSet/>
      <dgm:spPr/>
      <dgm:t>
        <a:bodyPr/>
        <a:lstStyle/>
        <a:p>
          <a:endParaRPr lang="en-US"/>
        </a:p>
      </dgm:t>
    </dgm:pt>
    <dgm:pt modelId="{A78281F6-7465-CC43-B3B1-8F0649F0E429}">
      <dgm:prSet custT="1"/>
      <dgm:spPr/>
      <dgm:t>
        <a:bodyPr/>
        <a:lstStyle/>
        <a:p>
          <a:r>
            <a:rPr lang="en-US" sz="2000" dirty="0"/>
            <a:t>Is there any correlation/pattern associated with estimates of HIV (+) TB cases?</a:t>
          </a:r>
          <a:endParaRPr lang="en-US" sz="2000" b="0" dirty="0">
            <a:latin typeface="Comic Sans MS" panose="030F0902030302020204" pitchFamily="66" charset="0"/>
          </a:endParaRPr>
        </a:p>
      </dgm:t>
    </dgm:pt>
    <dgm:pt modelId="{C426374B-66B5-4A4E-9840-4B313B36D1BE}" type="parTrans" cxnId="{8BD80CF4-6503-F847-8AA1-4B6B8E801F6A}">
      <dgm:prSet/>
      <dgm:spPr/>
      <dgm:t>
        <a:bodyPr/>
        <a:lstStyle/>
        <a:p>
          <a:endParaRPr lang="en-US"/>
        </a:p>
      </dgm:t>
    </dgm:pt>
    <dgm:pt modelId="{A81BA85D-E7E1-B841-BBB5-7613238B9078}" type="sibTrans" cxnId="{8BD80CF4-6503-F847-8AA1-4B6B8E801F6A}">
      <dgm:prSet/>
      <dgm:spPr/>
      <dgm:t>
        <a:bodyPr/>
        <a:lstStyle/>
        <a:p>
          <a:endParaRPr lang="en-US"/>
        </a:p>
      </dgm:t>
    </dgm:pt>
    <dgm:pt modelId="{450756F6-6712-1A44-87FA-F96B1DDE9503}">
      <dgm:prSet custT="1"/>
      <dgm:spPr/>
      <dgm:t>
        <a:bodyPr/>
        <a:lstStyle/>
        <a:p>
          <a:r>
            <a:rPr lang="en-US" sz="2000" dirty="0"/>
            <a:t>What are the countries with the highest percent of HIV(+) TB incidents ?</a:t>
          </a:r>
          <a:endParaRPr lang="en-US" sz="2000" b="0" dirty="0">
            <a:latin typeface="Comic Sans MS" panose="030F0902030302020204" pitchFamily="66" charset="0"/>
          </a:endParaRPr>
        </a:p>
      </dgm:t>
    </dgm:pt>
    <dgm:pt modelId="{7785200B-AC3C-514D-A713-5DEA64F93899}" type="sibTrans" cxnId="{FB79DAF8-6AA2-4C40-B36D-C54E3F55C3CF}">
      <dgm:prSet/>
      <dgm:spPr/>
      <dgm:t>
        <a:bodyPr/>
        <a:lstStyle/>
        <a:p>
          <a:endParaRPr lang="en-US"/>
        </a:p>
      </dgm:t>
    </dgm:pt>
    <dgm:pt modelId="{D4FF2AEF-6129-3F4B-90E3-D66CF5553F90}" type="parTrans" cxnId="{FB79DAF8-6AA2-4C40-B36D-C54E3F55C3CF}">
      <dgm:prSet/>
      <dgm:spPr/>
      <dgm:t>
        <a:bodyPr/>
        <a:lstStyle/>
        <a:p>
          <a:endParaRPr lang="en-US"/>
        </a:p>
      </dgm:t>
    </dgm:pt>
    <dgm:pt modelId="{F31DE9A3-76B9-D942-8268-F0FCCFF6E8C9}">
      <dgm:prSet custT="1"/>
      <dgm:spPr/>
      <dgm:t>
        <a:bodyPr/>
        <a:lstStyle/>
        <a:p>
          <a:r>
            <a:rPr lang="en-US" sz="2000" dirty="0"/>
            <a:t>What is the prevalent method to derive mortality estimates?</a:t>
          </a:r>
          <a:endParaRPr lang="en-US" sz="2000" b="0" dirty="0">
            <a:latin typeface="Comic Sans MS" panose="030F0902030302020204" pitchFamily="66" charset="0"/>
          </a:endParaRPr>
        </a:p>
      </dgm:t>
    </dgm:pt>
    <dgm:pt modelId="{4EEDB3FE-D01F-924B-854B-79A01EB41118}" type="parTrans" cxnId="{67BC18F2-25AE-D148-8066-139AF4EBCA25}">
      <dgm:prSet/>
      <dgm:spPr/>
      <dgm:t>
        <a:bodyPr/>
        <a:lstStyle/>
        <a:p>
          <a:endParaRPr lang="en-US"/>
        </a:p>
      </dgm:t>
    </dgm:pt>
    <dgm:pt modelId="{1CA7A2E5-C8A2-1445-A6A0-4906F365FC6B}" type="sibTrans" cxnId="{67BC18F2-25AE-D148-8066-139AF4EBCA25}">
      <dgm:prSet/>
      <dgm:spPr/>
      <dgm:t>
        <a:bodyPr/>
        <a:lstStyle/>
        <a:p>
          <a:endParaRPr lang="en-US"/>
        </a:p>
      </dgm:t>
    </dgm:pt>
    <dgm:pt modelId="{561D06E0-B702-0D4A-8C8E-B65CD7E050CE}" type="pres">
      <dgm:prSet presAssocID="{4D6DB2B3-C212-9B4C-8495-E531AA64C5F6}" presName="linear" presStyleCnt="0">
        <dgm:presLayoutVars>
          <dgm:animLvl val="lvl"/>
          <dgm:resizeHandles val="exact"/>
        </dgm:presLayoutVars>
      </dgm:prSet>
      <dgm:spPr/>
    </dgm:pt>
    <dgm:pt modelId="{54AC0C71-0941-234A-8CFD-F8DBB6C0409D}" type="pres">
      <dgm:prSet presAssocID="{1CC3CC01-F709-1744-BDB4-0C17D60D9988}" presName="parentText" presStyleLbl="node1" presStyleIdx="0" presStyleCnt="9">
        <dgm:presLayoutVars>
          <dgm:chMax val="0"/>
          <dgm:bulletEnabled val="1"/>
        </dgm:presLayoutVars>
      </dgm:prSet>
      <dgm:spPr/>
    </dgm:pt>
    <dgm:pt modelId="{3D6CC313-F868-FE45-A19A-9BA127DF1161}" type="pres">
      <dgm:prSet presAssocID="{96E34F53-6336-2C49-B995-F90B43A65D56}" presName="spacer" presStyleCnt="0"/>
      <dgm:spPr/>
    </dgm:pt>
    <dgm:pt modelId="{BBB9D0A5-4713-E24F-8524-8C93DE146266}" type="pres">
      <dgm:prSet presAssocID="{BBCE21A5-0244-8549-9E8D-A8F73128DF37}" presName="parentText" presStyleLbl="node1" presStyleIdx="1" presStyleCnt="9">
        <dgm:presLayoutVars>
          <dgm:chMax val="0"/>
          <dgm:bulletEnabled val="1"/>
        </dgm:presLayoutVars>
      </dgm:prSet>
      <dgm:spPr/>
    </dgm:pt>
    <dgm:pt modelId="{E6D81F01-469A-E847-B15D-8ED57C988B08}" type="pres">
      <dgm:prSet presAssocID="{11629E92-8D92-044D-9987-46D3DF8CC3FE}" presName="spacer" presStyleCnt="0"/>
      <dgm:spPr/>
    </dgm:pt>
    <dgm:pt modelId="{C5CDE483-183C-5646-B68D-CFE058A35BDF}" type="pres">
      <dgm:prSet presAssocID="{5678E586-1E3D-C743-AB40-B26424FBB3F3}" presName="parentText" presStyleLbl="node1" presStyleIdx="2" presStyleCnt="9">
        <dgm:presLayoutVars>
          <dgm:chMax val="0"/>
          <dgm:bulletEnabled val="1"/>
        </dgm:presLayoutVars>
      </dgm:prSet>
      <dgm:spPr/>
    </dgm:pt>
    <dgm:pt modelId="{E0C780EF-2F39-844A-9628-391BDE2E4E3A}" type="pres">
      <dgm:prSet presAssocID="{DD6DBAC2-4911-A744-8E5C-84DA6E7283B5}" presName="spacer" presStyleCnt="0"/>
      <dgm:spPr/>
    </dgm:pt>
    <dgm:pt modelId="{B5A11F78-F539-E249-9F82-F538F221AF13}" type="pres">
      <dgm:prSet presAssocID="{05DECAD8-4686-3F4B-8CD7-D17C8D6C1B49}" presName="parentText" presStyleLbl="node1" presStyleIdx="3" presStyleCnt="9">
        <dgm:presLayoutVars>
          <dgm:chMax val="0"/>
          <dgm:bulletEnabled val="1"/>
        </dgm:presLayoutVars>
      </dgm:prSet>
      <dgm:spPr/>
    </dgm:pt>
    <dgm:pt modelId="{BB0E285A-89AE-9C4C-9807-E13AC0D87A3F}" type="pres">
      <dgm:prSet presAssocID="{5219AF59-4B03-7848-9E22-735398B183C1}" presName="spacer" presStyleCnt="0"/>
      <dgm:spPr/>
    </dgm:pt>
    <dgm:pt modelId="{87389AB9-C1B0-FB47-BA95-78E8D37E10AF}" type="pres">
      <dgm:prSet presAssocID="{11B2803A-5EFC-6B4C-BA9A-AFE8B5933D88}" presName="parentText" presStyleLbl="node1" presStyleIdx="4" presStyleCnt="9">
        <dgm:presLayoutVars>
          <dgm:chMax val="0"/>
          <dgm:bulletEnabled val="1"/>
        </dgm:presLayoutVars>
      </dgm:prSet>
      <dgm:spPr/>
    </dgm:pt>
    <dgm:pt modelId="{86F8CAA2-B1C6-8E48-9249-82F71CCB28F4}" type="pres">
      <dgm:prSet presAssocID="{BFFC3D95-7C25-4246-8695-283A06B8FF04}" presName="spacer" presStyleCnt="0"/>
      <dgm:spPr/>
    </dgm:pt>
    <dgm:pt modelId="{F729AF2B-0C33-1D4B-837B-9815C2CE53A1}" type="pres">
      <dgm:prSet presAssocID="{A78281F6-7465-CC43-B3B1-8F0649F0E429}" presName="parentText" presStyleLbl="node1" presStyleIdx="5" presStyleCnt="9">
        <dgm:presLayoutVars>
          <dgm:chMax val="0"/>
          <dgm:bulletEnabled val="1"/>
        </dgm:presLayoutVars>
      </dgm:prSet>
      <dgm:spPr/>
    </dgm:pt>
    <dgm:pt modelId="{9316CFE7-7E08-014B-9A1F-51844FBE0517}" type="pres">
      <dgm:prSet presAssocID="{A81BA85D-E7E1-B841-BBB5-7613238B9078}" presName="spacer" presStyleCnt="0"/>
      <dgm:spPr/>
    </dgm:pt>
    <dgm:pt modelId="{C0B5504B-0A1E-FB4C-A902-DAFC15DA67F4}" type="pres">
      <dgm:prSet presAssocID="{450756F6-6712-1A44-87FA-F96B1DDE9503}" presName="parentText" presStyleLbl="node1" presStyleIdx="6" presStyleCnt="9">
        <dgm:presLayoutVars>
          <dgm:chMax val="0"/>
          <dgm:bulletEnabled val="1"/>
        </dgm:presLayoutVars>
      </dgm:prSet>
      <dgm:spPr/>
    </dgm:pt>
    <dgm:pt modelId="{F025F38E-E953-E849-80E2-6AFF8D452711}" type="pres">
      <dgm:prSet presAssocID="{7785200B-AC3C-514D-A713-5DEA64F93899}" presName="spacer" presStyleCnt="0"/>
      <dgm:spPr/>
    </dgm:pt>
    <dgm:pt modelId="{0983941B-90E5-ED45-8D75-9E3C548AEEC5}" type="pres">
      <dgm:prSet presAssocID="{4FF768CB-AFDE-B84C-AC04-C77070FDC0CA}" presName="parentText" presStyleLbl="node1" presStyleIdx="7" presStyleCnt="9">
        <dgm:presLayoutVars>
          <dgm:chMax val="0"/>
          <dgm:bulletEnabled val="1"/>
        </dgm:presLayoutVars>
      </dgm:prSet>
      <dgm:spPr/>
    </dgm:pt>
    <dgm:pt modelId="{F65CF390-511A-494F-B3A0-9ECB424C90F3}" type="pres">
      <dgm:prSet presAssocID="{AE6AC805-25F9-504E-A909-59354D585222}" presName="spacer" presStyleCnt="0"/>
      <dgm:spPr/>
    </dgm:pt>
    <dgm:pt modelId="{ECACDF2A-78A7-FC4A-A22A-9C7EBAECF8FA}" type="pres">
      <dgm:prSet presAssocID="{F31DE9A3-76B9-D942-8268-F0FCCFF6E8C9}" presName="parentText" presStyleLbl="node1" presStyleIdx="8" presStyleCnt="9">
        <dgm:presLayoutVars>
          <dgm:chMax val="0"/>
          <dgm:bulletEnabled val="1"/>
        </dgm:presLayoutVars>
      </dgm:prSet>
      <dgm:spPr/>
    </dgm:pt>
  </dgm:ptLst>
  <dgm:cxnLst>
    <dgm:cxn modelId="{9AFD3E22-2A2F-2645-B341-AED155948AEB}" srcId="{4D6DB2B3-C212-9B4C-8495-E531AA64C5F6}" destId="{4FF768CB-AFDE-B84C-AC04-C77070FDC0CA}" srcOrd="7" destOrd="0" parTransId="{35F3BE4E-E194-5B45-8AAB-3967A144C728}" sibTransId="{AE6AC805-25F9-504E-A909-59354D585222}"/>
    <dgm:cxn modelId="{F0B73623-CEF3-3D43-9E44-0A9D86E308EC}" srcId="{4D6DB2B3-C212-9B4C-8495-E531AA64C5F6}" destId="{11B2803A-5EFC-6B4C-BA9A-AFE8B5933D88}" srcOrd="4" destOrd="0" parTransId="{9F8E7840-CD32-534E-ADCF-2F6EEBB9CEF4}" sibTransId="{BFFC3D95-7C25-4246-8695-283A06B8FF04}"/>
    <dgm:cxn modelId="{6B0F7923-F348-C645-9DB0-A410CD1A01BC}" type="presOf" srcId="{4D6DB2B3-C212-9B4C-8495-E531AA64C5F6}" destId="{561D06E0-B702-0D4A-8C8E-B65CD7E050CE}" srcOrd="0" destOrd="0" presId="urn:microsoft.com/office/officeart/2005/8/layout/vList2"/>
    <dgm:cxn modelId="{B31C6F31-7417-724D-9834-E575BBF8D91F}" srcId="{4D6DB2B3-C212-9B4C-8495-E531AA64C5F6}" destId="{BBCE21A5-0244-8549-9E8D-A8F73128DF37}" srcOrd="1" destOrd="0" parTransId="{5BEBAAF6-5797-F043-B33C-5DC8091D6215}" sibTransId="{11629E92-8D92-044D-9987-46D3DF8CC3FE}"/>
    <dgm:cxn modelId="{0ABA6441-1D04-1F4E-B020-CC16A9C27423}" type="presOf" srcId="{5678E586-1E3D-C743-AB40-B26424FBB3F3}" destId="{C5CDE483-183C-5646-B68D-CFE058A35BDF}" srcOrd="0" destOrd="0" presId="urn:microsoft.com/office/officeart/2005/8/layout/vList2"/>
    <dgm:cxn modelId="{38CA9F58-C99C-DC43-B097-051F6A93C34D}" type="presOf" srcId="{BBCE21A5-0244-8549-9E8D-A8F73128DF37}" destId="{BBB9D0A5-4713-E24F-8524-8C93DE146266}" srcOrd="0" destOrd="0" presId="urn:microsoft.com/office/officeart/2005/8/layout/vList2"/>
    <dgm:cxn modelId="{A67E9979-D1F4-4E4A-9123-4FFDF40CE2B3}" type="presOf" srcId="{F31DE9A3-76B9-D942-8268-F0FCCFF6E8C9}" destId="{ECACDF2A-78A7-FC4A-A22A-9C7EBAECF8FA}" srcOrd="0" destOrd="0" presId="urn:microsoft.com/office/officeart/2005/8/layout/vList2"/>
    <dgm:cxn modelId="{70C20387-5635-D843-BFC8-BF9B326411BD}" srcId="{4D6DB2B3-C212-9B4C-8495-E531AA64C5F6}" destId="{1CC3CC01-F709-1744-BDB4-0C17D60D9988}" srcOrd="0" destOrd="0" parTransId="{1CB32DC1-0422-904D-B4A5-38DF94D7878D}" sibTransId="{96E34F53-6336-2C49-B995-F90B43A65D56}"/>
    <dgm:cxn modelId="{322EBE98-0752-594B-873F-5E24B40F8F17}" srcId="{4D6DB2B3-C212-9B4C-8495-E531AA64C5F6}" destId="{05DECAD8-4686-3F4B-8CD7-D17C8D6C1B49}" srcOrd="3" destOrd="0" parTransId="{5184559E-89A1-C84C-9676-5AAAFA98CCFD}" sibTransId="{5219AF59-4B03-7848-9E22-735398B183C1}"/>
    <dgm:cxn modelId="{37B7109D-6080-8147-ACEF-C1BD4135B033}" type="presOf" srcId="{450756F6-6712-1A44-87FA-F96B1DDE9503}" destId="{C0B5504B-0A1E-FB4C-A902-DAFC15DA67F4}" srcOrd="0" destOrd="0" presId="urn:microsoft.com/office/officeart/2005/8/layout/vList2"/>
    <dgm:cxn modelId="{F49580C4-1D22-B84E-B464-91CAD6AB0D68}" type="presOf" srcId="{4FF768CB-AFDE-B84C-AC04-C77070FDC0CA}" destId="{0983941B-90E5-ED45-8D75-9E3C548AEEC5}" srcOrd="0" destOrd="0" presId="urn:microsoft.com/office/officeart/2005/8/layout/vList2"/>
    <dgm:cxn modelId="{48A8BCCF-A22A-2649-8A6C-2AC51D52C837}" type="presOf" srcId="{1CC3CC01-F709-1744-BDB4-0C17D60D9988}" destId="{54AC0C71-0941-234A-8CFD-F8DBB6C0409D}" srcOrd="0" destOrd="0" presId="urn:microsoft.com/office/officeart/2005/8/layout/vList2"/>
    <dgm:cxn modelId="{92D090E1-DF5E-F143-9436-506F29C10B81}" srcId="{4D6DB2B3-C212-9B4C-8495-E531AA64C5F6}" destId="{5678E586-1E3D-C743-AB40-B26424FBB3F3}" srcOrd="2" destOrd="0" parTransId="{8F550EB4-63CF-2A44-B39B-FC883324BD10}" sibTransId="{DD6DBAC2-4911-A744-8E5C-84DA6E7283B5}"/>
    <dgm:cxn modelId="{67BC18F2-25AE-D148-8066-139AF4EBCA25}" srcId="{4D6DB2B3-C212-9B4C-8495-E531AA64C5F6}" destId="{F31DE9A3-76B9-D942-8268-F0FCCFF6E8C9}" srcOrd="8" destOrd="0" parTransId="{4EEDB3FE-D01F-924B-854B-79A01EB41118}" sibTransId="{1CA7A2E5-C8A2-1445-A6A0-4906F365FC6B}"/>
    <dgm:cxn modelId="{8BD80CF4-6503-F847-8AA1-4B6B8E801F6A}" srcId="{4D6DB2B3-C212-9B4C-8495-E531AA64C5F6}" destId="{A78281F6-7465-CC43-B3B1-8F0649F0E429}" srcOrd="5" destOrd="0" parTransId="{C426374B-66B5-4A4E-9840-4B313B36D1BE}" sibTransId="{A81BA85D-E7E1-B841-BBB5-7613238B9078}"/>
    <dgm:cxn modelId="{FB79DAF8-6AA2-4C40-B36D-C54E3F55C3CF}" srcId="{4D6DB2B3-C212-9B4C-8495-E531AA64C5F6}" destId="{450756F6-6712-1A44-87FA-F96B1DDE9503}" srcOrd="6" destOrd="0" parTransId="{D4FF2AEF-6129-3F4B-90E3-D66CF5553F90}" sibTransId="{7785200B-AC3C-514D-A713-5DEA64F93899}"/>
    <dgm:cxn modelId="{C0E4EBFB-820A-944E-B354-41DCC30652AA}" type="presOf" srcId="{A78281F6-7465-CC43-B3B1-8F0649F0E429}" destId="{F729AF2B-0C33-1D4B-837B-9815C2CE53A1}" srcOrd="0" destOrd="0" presId="urn:microsoft.com/office/officeart/2005/8/layout/vList2"/>
    <dgm:cxn modelId="{D4D481FC-30CD-CB45-AD87-F7CEF4010BBC}" type="presOf" srcId="{05DECAD8-4686-3F4B-8CD7-D17C8D6C1B49}" destId="{B5A11F78-F539-E249-9F82-F538F221AF13}" srcOrd="0" destOrd="0" presId="urn:microsoft.com/office/officeart/2005/8/layout/vList2"/>
    <dgm:cxn modelId="{A4AEF3FE-BE8C-B448-926A-ED723C8B8DFA}" type="presOf" srcId="{11B2803A-5EFC-6B4C-BA9A-AFE8B5933D88}" destId="{87389AB9-C1B0-FB47-BA95-78E8D37E10AF}" srcOrd="0" destOrd="0" presId="urn:microsoft.com/office/officeart/2005/8/layout/vList2"/>
    <dgm:cxn modelId="{92FF72A9-B623-794B-80BE-EA9CE4361F76}" type="presParOf" srcId="{561D06E0-B702-0D4A-8C8E-B65CD7E050CE}" destId="{54AC0C71-0941-234A-8CFD-F8DBB6C0409D}" srcOrd="0" destOrd="0" presId="urn:microsoft.com/office/officeart/2005/8/layout/vList2"/>
    <dgm:cxn modelId="{695E39EE-CF6E-E542-812D-7A31104579B2}" type="presParOf" srcId="{561D06E0-B702-0D4A-8C8E-B65CD7E050CE}" destId="{3D6CC313-F868-FE45-A19A-9BA127DF1161}" srcOrd="1" destOrd="0" presId="urn:microsoft.com/office/officeart/2005/8/layout/vList2"/>
    <dgm:cxn modelId="{2FA0E163-4FA5-1E4E-A6D6-5076B28CE613}" type="presParOf" srcId="{561D06E0-B702-0D4A-8C8E-B65CD7E050CE}" destId="{BBB9D0A5-4713-E24F-8524-8C93DE146266}" srcOrd="2" destOrd="0" presId="urn:microsoft.com/office/officeart/2005/8/layout/vList2"/>
    <dgm:cxn modelId="{E8A490DE-E1AC-B144-A519-C0FD46BFCD11}" type="presParOf" srcId="{561D06E0-B702-0D4A-8C8E-B65CD7E050CE}" destId="{E6D81F01-469A-E847-B15D-8ED57C988B08}" srcOrd="3" destOrd="0" presId="urn:microsoft.com/office/officeart/2005/8/layout/vList2"/>
    <dgm:cxn modelId="{D14C6180-BE60-404E-847C-EAD7962C3208}" type="presParOf" srcId="{561D06E0-B702-0D4A-8C8E-B65CD7E050CE}" destId="{C5CDE483-183C-5646-B68D-CFE058A35BDF}" srcOrd="4" destOrd="0" presId="urn:microsoft.com/office/officeart/2005/8/layout/vList2"/>
    <dgm:cxn modelId="{3F06B6A0-6123-FA4D-BCB5-7FEA7165040D}" type="presParOf" srcId="{561D06E0-B702-0D4A-8C8E-B65CD7E050CE}" destId="{E0C780EF-2F39-844A-9628-391BDE2E4E3A}" srcOrd="5" destOrd="0" presId="urn:microsoft.com/office/officeart/2005/8/layout/vList2"/>
    <dgm:cxn modelId="{E4025306-C35B-4B4A-8981-51ACEE59FE20}" type="presParOf" srcId="{561D06E0-B702-0D4A-8C8E-B65CD7E050CE}" destId="{B5A11F78-F539-E249-9F82-F538F221AF13}" srcOrd="6" destOrd="0" presId="urn:microsoft.com/office/officeart/2005/8/layout/vList2"/>
    <dgm:cxn modelId="{02F349F7-FECD-394F-909A-2780002C2293}" type="presParOf" srcId="{561D06E0-B702-0D4A-8C8E-B65CD7E050CE}" destId="{BB0E285A-89AE-9C4C-9807-E13AC0D87A3F}" srcOrd="7" destOrd="0" presId="urn:microsoft.com/office/officeart/2005/8/layout/vList2"/>
    <dgm:cxn modelId="{37C17449-3B45-9B48-8A4D-673E787FC1E3}" type="presParOf" srcId="{561D06E0-B702-0D4A-8C8E-B65CD7E050CE}" destId="{87389AB9-C1B0-FB47-BA95-78E8D37E10AF}" srcOrd="8" destOrd="0" presId="urn:microsoft.com/office/officeart/2005/8/layout/vList2"/>
    <dgm:cxn modelId="{78DD87A2-4BF0-1340-AE8E-7D5EEBC9BA9A}" type="presParOf" srcId="{561D06E0-B702-0D4A-8C8E-B65CD7E050CE}" destId="{86F8CAA2-B1C6-8E48-9249-82F71CCB28F4}" srcOrd="9" destOrd="0" presId="urn:microsoft.com/office/officeart/2005/8/layout/vList2"/>
    <dgm:cxn modelId="{49B54411-1B27-A74A-A59A-2FD3F3EDB4F6}" type="presParOf" srcId="{561D06E0-B702-0D4A-8C8E-B65CD7E050CE}" destId="{F729AF2B-0C33-1D4B-837B-9815C2CE53A1}" srcOrd="10" destOrd="0" presId="urn:microsoft.com/office/officeart/2005/8/layout/vList2"/>
    <dgm:cxn modelId="{2FDDA9FF-827A-0049-8018-3335A3202A66}" type="presParOf" srcId="{561D06E0-B702-0D4A-8C8E-B65CD7E050CE}" destId="{9316CFE7-7E08-014B-9A1F-51844FBE0517}" srcOrd="11" destOrd="0" presId="urn:microsoft.com/office/officeart/2005/8/layout/vList2"/>
    <dgm:cxn modelId="{3AED72B0-F1B7-AA4B-AA9B-03A9CF94FF81}" type="presParOf" srcId="{561D06E0-B702-0D4A-8C8E-B65CD7E050CE}" destId="{C0B5504B-0A1E-FB4C-A902-DAFC15DA67F4}" srcOrd="12" destOrd="0" presId="urn:microsoft.com/office/officeart/2005/8/layout/vList2"/>
    <dgm:cxn modelId="{E3FCB0EE-6267-FF4D-8DC2-140C10DD6EEF}" type="presParOf" srcId="{561D06E0-B702-0D4A-8C8E-B65CD7E050CE}" destId="{F025F38E-E953-E849-80E2-6AFF8D452711}" srcOrd="13" destOrd="0" presId="urn:microsoft.com/office/officeart/2005/8/layout/vList2"/>
    <dgm:cxn modelId="{481254A9-0853-1543-9E33-CF105D37E622}" type="presParOf" srcId="{561D06E0-B702-0D4A-8C8E-B65CD7E050CE}" destId="{0983941B-90E5-ED45-8D75-9E3C548AEEC5}" srcOrd="14" destOrd="0" presId="urn:microsoft.com/office/officeart/2005/8/layout/vList2"/>
    <dgm:cxn modelId="{38034C24-1475-6743-9237-2B7483C309D9}" type="presParOf" srcId="{561D06E0-B702-0D4A-8C8E-B65CD7E050CE}" destId="{F65CF390-511A-494F-B3A0-9ECB424C90F3}" srcOrd="15" destOrd="0" presId="urn:microsoft.com/office/officeart/2005/8/layout/vList2"/>
    <dgm:cxn modelId="{7DCE1813-3C70-A848-929D-8F1EB7A8EEEF}" type="presParOf" srcId="{561D06E0-B702-0D4A-8C8E-B65CD7E050CE}" destId="{ECACDF2A-78A7-FC4A-A22A-9C7EBAECF8FA}" srcOrd="1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6DB2B3-C212-9B4C-8495-E531AA64C5F6}" type="doc">
      <dgm:prSet loTypeId="urn:microsoft.com/office/officeart/2005/8/layout/vList2" loCatId="" qsTypeId="urn:microsoft.com/office/officeart/2005/8/quickstyle/3d6" qsCatId="3D" csTypeId="urn:microsoft.com/office/officeart/2005/8/colors/accent1_1" csCatId="accent1" phldr="1"/>
      <dgm:spPr/>
      <dgm:t>
        <a:bodyPr/>
        <a:lstStyle/>
        <a:p>
          <a:endParaRPr lang="en-US"/>
        </a:p>
      </dgm:t>
    </dgm:pt>
    <dgm:pt modelId="{1CC3CC01-F709-1744-BDB4-0C17D60D9988}">
      <dgm:prSet phldrT="[Text]" custT="1"/>
      <dgm:spPr>
        <a:solidFill>
          <a:schemeClr val="bg1">
            <a:lumMod val="85000"/>
          </a:schemeClr>
        </a:solidFill>
      </dgm:spPr>
      <dgm:t>
        <a:bodyPr/>
        <a:lstStyle/>
        <a:p>
          <a:r>
            <a:rPr lang="en-US" sz="2000" dirty="0"/>
            <a:t>What is the prevalent method to derive prevalence estimates?</a:t>
          </a:r>
          <a:endParaRPr lang="en-US" sz="2000" b="0" dirty="0">
            <a:latin typeface="Comic Sans MS" panose="030F0902030302020204" pitchFamily="66" charset="0"/>
          </a:endParaRPr>
        </a:p>
      </dgm:t>
    </dgm:pt>
    <dgm:pt modelId="{1CB32DC1-0422-904D-B4A5-38DF94D7878D}" type="parTrans" cxnId="{70C20387-5635-D843-BFC8-BF9B326411BD}">
      <dgm:prSet/>
      <dgm:spPr/>
      <dgm:t>
        <a:bodyPr/>
        <a:lstStyle/>
        <a:p>
          <a:endParaRPr lang="en-US"/>
        </a:p>
      </dgm:t>
    </dgm:pt>
    <dgm:pt modelId="{96E34F53-6336-2C49-B995-F90B43A65D56}" type="sibTrans" cxnId="{70C20387-5635-D843-BFC8-BF9B326411BD}">
      <dgm:prSet/>
      <dgm:spPr/>
      <dgm:t>
        <a:bodyPr/>
        <a:lstStyle/>
        <a:p>
          <a:endParaRPr lang="en-US"/>
        </a:p>
      </dgm:t>
    </dgm:pt>
    <dgm:pt modelId="{BBCE21A5-0244-8549-9E8D-A8F73128DF37}">
      <dgm:prSet custT="1"/>
      <dgm:spPr>
        <a:solidFill>
          <a:schemeClr val="bg1">
            <a:lumMod val="85000"/>
          </a:schemeClr>
        </a:solidFill>
      </dgm:spPr>
      <dgm:t>
        <a:bodyPr/>
        <a:lstStyle/>
        <a:p>
          <a:r>
            <a:rPr lang="en-US" sz="2000" dirty="0"/>
            <a:t>What are the regions with the highest percent of case detection?</a:t>
          </a:r>
          <a:endParaRPr lang="en-US" sz="2000" b="0" dirty="0">
            <a:latin typeface="Comic Sans MS" panose="030F0902030302020204" pitchFamily="66" charset="0"/>
          </a:endParaRPr>
        </a:p>
      </dgm:t>
    </dgm:pt>
    <dgm:pt modelId="{5BEBAAF6-5797-F043-B33C-5DC8091D6215}" type="parTrans" cxnId="{B31C6F31-7417-724D-9834-E575BBF8D91F}">
      <dgm:prSet/>
      <dgm:spPr/>
      <dgm:t>
        <a:bodyPr/>
        <a:lstStyle/>
        <a:p>
          <a:endParaRPr lang="en-US"/>
        </a:p>
      </dgm:t>
    </dgm:pt>
    <dgm:pt modelId="{11629E92-8D92-044D-9987-46D3DF8CC3FE}" type="sibTrans" cxnId="{B31C6F31-7417-724D-9834-E575BBF8D91F}">
      <dgm:prSet/>
      <dgm:spPr/>
      <dgm:t>
        <a:bodyPr/>
        <a:lstStyle/>
        <a:p>
          <a:endParaRPr lang="en-US"/>
        </a:p>
      </dgm:t>
    </dgm:pt>
    <dgm:pt modelId="{05DECAD8-4686-3F4B-8CD7-D17C8D6C1B49}">
      <dgm:prSet custT="1"/>
      <dgm:spPr>
        <a:solidFill>
          <a:schemeClr val="bg1">
            <a:lumMod val="85000"/>
          </a:schemeClr>
        </a:solidFill>
      </dgm:spPr>
      <dgm:t>
        <a:bodyPr/>
        <a:lstStyle/>
        <a:p>
          <a:r>
            <a:rPr lang="en-US" sz="2000" dirty="0"/>
            <a:t>What are the country wise mortality estimates in the year 2013?</a:t>
          </a:r>
          <a:endParaRPr lang="en-US" sz="2000" b="0" dirty="0">
            <a:latin typeface="Comic Sans MS" panose="030F0902030302020204" pitchFamily="66" charset="0"/>
          </a:endParaRPr>
        </a:p>
      </dgm:t>
    </dgm:pt>
    <dgm:pt modelId="{5184559E-89A1-C84C-9676-5AAAFA98CCFD}" type="parTrans" cxnId="{322EBE98-0752-594B-873F-5E24B40F8F17}">
      <dgm:prSet/>
      <dgm:spPr/>
      <dgm:t>
        <a:bodyPr/>
        <a:lstStyle/>
        <a:p>
          <a:endParaRPr lang="en-US"/>
        </a:p>
      </dgm:t>
    </dgm:pt>
    <dgm:pt modelId="{5219AF59-4B03-7848-9E22-735398B183C1}" type="sibTrans" cxnId="{322EBE98-0752-594B-873F-5E24B40F8F17}">
      <dgm:prSet/>
      <dgm:spPr/>
      <dgm:t>
        <a:bodyPr/>
        <a:lstStyle/>
        <a:p>
          <a:endParaRPr lang="en-US"/>
        </a:p>
      </dgm:t>
    </dgm:pt>
    <dgm:pt modelId="{11B2803A-5EFC-6B4C-BA9A-AFE8B5933D88}">
      <dgm:prSet custT="1"/>
      <dgm:spPr>
        <a:solidFill>
          <a:schemeClr val="bg1">
            <a:lumMod val="85000"/>
          </a:schemeClr>
        </a:solidFill>
      </dgm:spPr>
      <dgm:t>
        <a:bodyPr/>
        <a:lstStyle/>
        <a:p>
          <a:r>
            <a:rPr lang="en-US" sz="2000" dirty="0"/>
            <a:t>What are the country wise Prevalence estimates per 100,000 population in the years 1990-2013?</a:t>
          </a:r>
          <a:endParaRPr lang="en-US" sz="2000" b="0" dirty="0">
            <a:latin typeface="Comic Sans MS" panose="030F0902030302020204" pitchFamily="66" charset="0"/>
          </a:endParaRPr>
        </a:p>
      </dgm:t>
    </dgm:pt>
    <dgm:pt modelId="{9F8E7840-CD32-534E-ADCF-2F6EEBB9CEF4}" type="parTrans" cxnId="{F0B73623-CEF3-3D43-9E44-0A9D86E308EC}">
      <dgm:prSet/>
      <dgm:spPr/>
      <dgm:t>
        <a:bodyPr/>
        <a:lstStyle/>
        <a:p>
          <a:endParaRPr lang="en-US"/>
        </a:p>
      </dgm:t>
    </dgm:pt>
    <dgm:pt modelId="{BFFC3D95-7C25-4246-8695-283A06B8FF04}" type="sibTrans" cxnId="{F0B73623-CEF3-3D43-9E44-0A9D86E308EC}">
      <dgm:prSet/>
      <dgm:spPr/>
      <dgm:t>
        <a:bodyPr/>
        <a:lstStyle/>
        <a:p>
          <a:endParaRPr lang="en-US"/>
        </a:p>
      </dgm:t>
    </dgm:pt>
    <dgm:pt modelId="{450756F6-6712-1A44-87FA-F96B1DDE9503}">
      <dgm:prSet custT="1"/>
      <dgm:spPr>
        <a:solidFill>
          <a:schemeClr val="bg1">
            <a:lumMod val="85000"/>
          </a:schemeClr>
        </a:solidFill>
      </dgm:spPr>
      <dgm:t>
        <a:bodyPr/>
        <a:lstStyle/>
        <a:p>
          <a:r>
            <a:rPr lang="en-US" sz="2000" dirty="0"/>
            <a:t>What are the top 10 countries with HIV (-) TB Deaths of all forms?</a:t>
          </a:r>
          <a:endParaRPr lang="en-US" sz="2000" b="0" dirty="0">
            <a:latin typeface="Comic Sans MS" panose="030F0902030302020204" pitchFamily="66" charset="0"/>
          </a:endParaRPr>
        </a:p>
      </dgm:t>
    </dgm:pt>
    <dgm:pt modelId="{D4FF2AEF-6129-3F4B-90E3-D66CF5553F90}" type="parTrans" cxnId="{FB79DAF8-6AA2-4C40-B36D-C54E3F55C3CF}">
      <dgm:prSet/>
      <dgm:spPr/>
      <dgm:t>
        <a:bodyPr/>
        <a:lstStyle/>
        <a:p>
          <a:endParaRPr lang="en-US"/>
        </a:p>
      </dgm:t>
    </dgm:pt>
    <dgm:pt modelId="{7785200B-AC3C-514D-A713-5DEA64F93899}" type="sibTrans" cxnId="{FB79DAF8-6AA2-4C40-B36D-C54E3F55C3CF}">
      <dgm:prSet/>
      <dgm:spPr/>
      <dgm:t>
        <a:bodyPr/>
        <a:lstStyle/>
        <a:p>
          <a:endParaRPr lang="en-US"/>
        </a:p>
      </dgm:t>
    </dgm:pt>
    <dgm:pt modelId="{4FF768CB-AFDE-B84C-AC04-C77070FDC0CA}">
      <dgm:prSet custT="1"/>
      <dgm:spPr>
        <a:solidFill>
          <a:schemeClr val="bg1">
            <a:lumMod val="85000"/>
          </a:schemeClr>
        </a:solidFill>
      </dgm:spPr>
      <dgm:t>
        <a:bodyPr/>
        <a:lstStyle/>
        <a:p>
          <a:r>
            <a:rPr lang="en-US" sz="2000" dirty="0"/>
            <a:t>What are the top countries with HIV (+) TB deaths of TB?</a:t>
          </a:r>
          <a:endParaRPr lang="en-US" sz="2000" b="0" dirty="0">
            <a:latin typeface="Comic Sans MS" panose="030F0902030302020204" pitchFamily="66" charset="0"/>
          </a:endParaRPr>
        </a:p>
      </dgm:t>
    </dgm:pt>
    <dgm:pt modelId="{35F3BE4E-E194-5B45-8AAB-3967A144C728}" type="parTrans" cxnId="{9AFD3E22-2A2F-2645-B341-AED155948AEB}">
      <dgm:prSet/>
      <dgm:spPr/>
      <dgm:t>
        <a:bodyPr/>
        <a:lstStyle/>
        <a:p>
          <a:endParaRPr lang="en-US"/>
        </a:p>
      </dgm:t>
    </dgm:pt>
    <dgm:pt modelId="{AE6AC805-25F9-504E-A909-59354D585222}" type="sibTrans" cxnId="{9AFD3E22-2A2F-2645-B341-AED155948AEB}">
      <dgm:prSet/>
      <dgm:spPr/>
      <dgm:t>
        <a:bodyPr/>
        <a:lstStyle/>
        <a:p>
          <a:endParaRPr lang="en-US"/>
        </a:p>
      </dgm:t>
    </dgm:pt>
    <dgm:pt modelId="{AA54624B-7F1B-9C43-9A04-B477BC8BFC9C}">
      <dgm:prSet custT="1"/>
      <dgm:spPr>
        <a:solidFill>
          <a:schemeClr val="bg1">
            <a:lumMod val="85000"/>
          </a:schemeClr>
        </a:solidFill>
      </dgm:spPr>
      <dgm:t>
        <a:bodyPr/>
        <a:lstStyle/>
        <a:p>
          <a:pPr>
            <a:buFont typeface="+mj-lt"/>
            <a:buAutoNum type="arabicPeriod"/>
          </a:pPr>
          <a:r>
            <a:rPr lang="en-US" sz="2000" dirty="0"/>
            <a:t>Is there any pattern between deaths and estimated mortality per 100,000 population of TB (all forms)?</a:t>
          </a:r>
        </a:p>
      </dgm:t>
    </dgm:pt>
    <dgm:pt modelId="{E3D879CC-09A0-1C4B-8EA0-C618F95B53A4}" type="parTrans" cxnId="{1E0444CC-02D7-8044-9017-E5FC0EBBED49}">
      <dgm:prSet/>
      <dgm:spPr/>
      <dgm:t>
        <a:bodyPr/>
        <a:lstStyle/>
        <a:p>
          <a:endParaRPr lang="en-US"/>
        </a:p>
      </dgm:t>
    </dgm:pt>
    <dgm:pt modelId="{849D5269-145F-D649-8390-BC6AFB04FEF9}" type="sibTrans" cxnId="{1E0444CC-02D7-8044-9017-E5FC0EBBED49}">
      <dgm:prSet/>
      <dgm:spPr/>
      <dgm:t>
        <a:bodyPr/>
        <a:lstStyle/>
        <a:p>
          <a:endParaRPr lang="en-US"/>
        </a:p>
      </dgm:t>
    </dgm:pt>
    <dgm:pt modelId="{FDD36FA4-3B4B-CE4E-ADE9-CD7E5BB4DAB3}">
      <dgm:prSet custT="1"/>
      <dgm:spPr>
        <a:solidFill>
          <a:schemeClr val="bg1">
            <a:lumMod val="85000"/>
          </a:schemeClr>
        </a:solidFill>
      </dgm:spPr>
      <dgm:t>
        <a:bodyPr/>
        <a:lstStyle/>
        <a:p>
          <a:pPr>
            <a:buFont typeface="+mj-lt"/>
            <a:buAutoNum type="arabicPeriod"/>
          </a:pPr>
          <a:r>
            <a:rPr lang="en-US" sz="2000" dirty="0"/>
            <a:t>Is there any pattern associated with estimated incidence (all forms) per 100,000 population?</a:t>
          </a:r>
        </a:p>
      </dgm:t>
    </dgm:pt>
    <dgm:pt modelId="{798DF098-A361-5548-89A8-FD8DCB73D385}" type="parTrans" cxnId="{B331EF5B-DA0E-174D-86F9-F4373F0A9F3D}">
      <dgm:prSet/>
      <dgm:spPr/>
      <dgm:t>
        <a:bodyPr/>
        <a:lstStyle/>
        <a:p>
          <a:endParaRPr lang="en-US"/>
        </a:p>
      </dgm:t>
    </dgm:pt>
    <dgm:pt modelId="{24DDCA7B-93FD-F541-868B-C8DE83DDB610}" type="sibTrans" cxnId="{B331EF5B-DA0E-174D-86F9-F4373F0A9F3D}">
      <dgm:prSet/>
      <dgm:spPr/>
      <dgm:t>
        <a:bodyPr/>
        <a:lstStyle/>
        <a:p>
          <a:endParaRPr lang="en-US"/>
        </a:p>
      </dgm:t>
    </dgm:pt>
    <dgm:pt modelId="{561D06E0-B702-0D4A-8C8E-B65CD7E050CE}" type="pres">
      <dgm:prSet presAssocID="{4D6DB2B3-C212-9B4C-8495-E531AA64C5F6}" presName="linear" presStyleCnt="0">
        <dgm:presLayoutVars>
          <dgm:animLvl val="lvl"/>
          <dgm:resizeHandles val="exact"/>
        </dgm:presLayoutVars>
      </dgm:prSet>
      <dgm:spPr/>
    </dgm:pt>
    <dgm:pt modelId="{54AC0C71-0941-234A-8CFD-F8DBB6C0409D}" type="pres">
      <dgm:prSet presAssocID="{1CC3CC01-F709-1744-BDB4-0C17D60D9988}" presName="parentText" presStyleLbl="node1" presStyleIdx="0" presStyleCnt="8">
        <dgm:presLayoutVars>
          <dgm:chMax val="0"/>
          <dgm:bulletEnabled val="1"/>
        </dgm:presLayoutVars>
      </dgm:prSet>
      <dgm:spPr/>
    </dgm:pt>
    <dgm:pt modelId="{3D6CC313-F868-FE45-A19A-9BA127DF1161}" type="pres">
      <dgm:prSet presAssocID="{96E34F53-6336-2C49-B995-F90B43A65D56}" presName="spacer" presStyleCnt="0"/>
      <dgm:spPr/>
    </dgm:pt>
    <dgm:pt modelId="{BBB9D0A5-4713-E24F-8524-8C93DE146266}" type="pres">
      <dgm:prSet presAssocID="{BBCE21A5-0244-8549-9E8D-A8F73128DF37}" presName="parentText" presStyleLbl="node1" presStyleIdx="1" presStyleCnt="8">
        <dgm:presLayoutVars>
          <dgm:chMax val="0"/>
          <dgm:bulletEnabled val="1"/>
        </dgm:presLayoutVars>
      </dgm:prSet>
      <dgm:spPr/>
    </dgm:pt>
    <dgm:pt modelId="{E6D81F01-469A-E847-B15D-8ED57C988B08}" type="pres">
      <dgm:prSet presAssocID="{11629E92-8D92-044D-9987-46D3DF8CC3FE}" presName="spacer" presStyleCnt="0"/>
      <dgm:spPr/>
    </dgm:pt>
    <dgm:pt modelId="{B5A11F78-F539-E249-9F82-F538F221AF13}" type="pres">
      <dgm:prSet presAssocID="{05DECAD8-4686-3F4B-8CD7-D17C8D6C1B49}" presName="parentText" presStyleLbl="node1" presStyleIdx="2" presStyleCnt="8">
        <dgm:presLayoutVars>
          <dgm:chMax val="0"/>
          <dgm:bulletEnabled val="1"/>
        </dgm:presLayoutVars>
      </dgm:prSet>
      <dgm:spPr/>
    </dgm:pt>
    <dgm:pt modelId="{BB0E285A-89AE-9C4C-9807-E13AC0D87A3F}" type="pres">
      <dgm:prSet presAssocID="{5219AF59-4B03-7848-9E22-735398B183C1}" presName="spacer" presStyleCnt="0"/>
      <dgm:spPr/>
    </dgm:pt>
    <dgm:pt modelId="{87389AB9-C1B0-FB47-BA95-78E8D37E10AF}" type="pres">
      <dgm:prSet presAssocID="{11B2803A-5EFC-6B4C-BA9A-AFE8B5933D88}" presName="parentText" presStyleLbl="node1" presStyleIdx="3" presStyleCnt="8">
        <dgm:presLayoutVars>
          <dgm:chMax val="0"/>
          <dgm:bulletEnabled val="1"/>
        </dgm:presLayoutVars>
      </dgm:prSet>
      <dgm:spPr/>
    </dgm:pt>
    <dgm:pt modelId="{86F8CAA2-B1C6-8E48-9249-82F71CCB28F4}" type="pres">
      <dgm:prSet presAssocID="{BFFC3D95-7C25-4246-8695-283A06B8FF04}" presName="spacer" presStyleCnt="0"/>
      <dgm:spPr/>
    </dgm:pt>
    <dgm:pt modelId="{C0B5504B-0A1E-FB4C-A902-DAFC15DA67F4}" type="pres">
      <dgm:prSet presAssocID="{450756F6-6712-1A44-87FA-F96B1DDE9503}" presName="parentText" presStyleLbl="node1" presStyleIdx="4" presStyleCnt="8">
        <dgm:presLayoutVars>
          <dgm:chMax val="0"/>
          <dgm:bulletEnabled val="1"/>
        </dgm:presLayoutVars>
      </dgm:prSet>
      <dgm:spPr/>
    </dgm:pt>
    <dgm:pt modelId="{F025F38E-E953-E849-80E2-6AFF8D452711}" type="pres">
      <dgm:prSet presAssocID="{7785200B-AC3C-514D-A713-5DEA64F93899}" presName="spacer" presStyleCnt="0"/>
      <dgm:spPr/>
    </dgm:pt>
    <dgm:pt modelId="{0983941B-90E5-ED45-8D75-9E3C548AEEC5}" type="pres">
      <dgm:prSet presAssocID="{4FF768CB-AFDE-B84C-AC04-C77070FDC0CA}" presName="parentText" presStyleLbl="node1" presStyleIdx="5" presStyleCnt="8">
        <dgm:presLayoutVars>
          <dgm:chMax val="0"/>
          <dgm:bulletEnabled val="1"/>
        </dgm:presLayoutVars>
      </dgm:prSet>
      <dgm:spPr/>
    </dgm:pt>
    <dgm:pt modelId="{F65CF390-511A-494F-B3A0-9ECB424C90F3}" type="pres">
      <dgm:prSet presAssocID="{AE6AC805-25F9-504E-A909-59354D585222}" presName="spacer" presStyleCnt="0"/>
      <dgm:spPr/>
    </dgm:pt>
    <dgm:pt modelId="{EFD84291-6A32-354E-B98A-ABEC3EC944ED}" type="pres">
      <dgm:prSet presAssocID="{AA54624B-7F1B-9C43-9A04-B477BC8BFC9C}" presName="parentText" presStyleLbl="node1" presStyleIdx="6" presStyleCnt="8">
        <dgm:presLayoutVars>
          <dgm:chMax val="0"/>
          <dgm:bulletEnabled val="1"/>
        </dgm:presLayoutVars>
      </dgm:prSet>
      <dgm:spPr/>
    </dgm:pt>
    <dgm:pt modelId="{855B7BE6-5606-2349-A00D-83ADE9CCA33C}" type="pres">
      <dgm:prSet presAssocID="{849D5269-145F-D649-8390-BC6AFB04FEF9}" presName="spacer" presStyleCnt="0"/>
      <dgm:spPr/>
    </dgm:pt>
    <dgm:pt modelId="{BEF4B2CE-E949-B34A-BB05-4374B1BE17F5}" type="pres">
      <dgm:prSet presAssocID="{FDD36FA4-3B4B-CE4E-ADE9-CD7E5BB4DAB3}" presName="parentText" presStyleLbl="node1" presStyleIdx="7" presStyleCnt="8">
        <dgm:presLayoutVars>
          <dgm:chMax val="0"/>
          <dgm:bulletEnabled val="1"/>
        </dgm:presLayoutVars>
      </dgm:prSet>
      <dgm:spPr/>
    </dgm:pt>
  </dgm:ptLst>
  <dgm:cxnLst>
    <dgm:cxn modelId="{9AFD3E22-2A2F-2645-B341-AED155948AEB}" srcId="{4D6DB2B3-C212-9B4C-8495-E531AA64C5F6}" destId="{4FF768CB-AFDE-B84C-AC04-C77070FDC0CA}" srcOrd="5" destOrd="0" parTransId="{35F3BE4E-E194-5B45-8AAB-3967A144C728}" sibTransId="{AE6AC805-25F9-504E-A909-59354D585222}"/>
    <dgm:cxn modelId="{F0B73623-CEF3-3D43-9E44-0A9D86E308EC}" srcId="{4D6DB2B3-C212-9B4C-8495-E531AA64C5F6}" destId="{11B2803A-5EFC-6B4C-BA9A-AFE8B5933D88}" srcOrd="3" destOrd="0" parTransId="{9F8E7840-CD32-534E-ADCF-2F6EEBB9CEF4}" sibTransId="{BFFC3D95-7C25-4246-8695-283A06B8FF04}"/>
    <dgm:cxn modelId="{6B0F7923-F348-C645-9DB0-A410CD1A01BC}" type="presOf" srcId="{4D6DB2B3-C212-9B4C-8495-E531AA64C5F6}" destId="{561D06E0-B702-0D4A-8C8E-B65CD7E050CE}" srcOrd="0" destOrd="0" presId="urn:microsoft.com/office/officeart/2005/8/layout/vList2"/>
    <dgm:cxn modelId="{B31C6F31-7417-724D-9834-E575BBF8D91F}" srcId="{4D6DB2B3-C212-9B4C-8495-E531AA64C5F6}" destId="{BBCE21A5-0244-8549-9E8D-A8F73128DF37}" srcOrd="1" destOrd="0" parTransId="{5BEBAAF6-5797-F043-B33C-5DC8091D6215}" sibTransId="{11629E92-8D92-044D-9987-46D3DF8CC3FE}"/>
    <dgm:cxn modelId="{0DEADF48-9572-C447-BD7F-F7B1468BE051}" type="presOf" srcId="{AA54624B-7F1B-9C43-9A04-B477BC8BFC9C}" destId="{EFD84291-6A32-354E-B98A-ABEC3EC944ED}" srcOrd="0" destOrd="0" presId="urn:microsoft.com/office/officeart/2005/8/layout/vList2"/>
    <dgm:cxn modelId="{38CA9F58-C99C-DC43-B097-051F6A93C34D}" type="presOf" srcId="{BBCE21A5-0244-8549-9E8D-A8F73128DF37}" destId="{BBB9D0A5-4713-E24F-8524-8C93DE146266}" srcOrd="0" destOrd="0" presId="urn:microsoft.com/office/officeart/2005/8/layout/vList2"/>
    <dgm:cxn modelId="{B331EF5B-DA0E-174D-86F9-F4373F0A9F3D}" srcId="{4D6DB2B3-C212-9B4C-8495-E531AA64C5F6}" destId="{FDD36FA4-3B4B-CE4E-ADE9-CD7E5BB4DAB3}" srcOrd="7" destOrd="0" parTransId="{798DF098-A361-5548-89A8-FD8DCB73D385}" sibTransId="{24DDCA7B-93FD-F541-868B-C8DE83DDB610}"/>
    <dgm:cxn modelId="{70C20387-5635-D843-BFC8-BF9B326411BD}" srcId="{4D6DB2B3-C212-9B4C-8495-E531AA64C5F6}" destId="{1CC3CC01-F709-1744-BDB4-0C17D60D9988}" srcOrd="0" destOrd="0" parTransId="{1CB32DC1-0422-904D-B4A5-38DF94D7878D}" sibTransId="{96E34F53-6336-2C49-B995-F90B43A65D56}"/>
    <dgm:cxn modelId="{322EBE98-0752-594B-873F-5E24B40F8F17}" srcId="{4D6DB2B3-C212-9B4C-8495-E531AA64C5F6}" destId="{05DECAD8-4686-3F4B-8CD7-D17C8D6C1B49}" srcOrd="2" destOrd="0" parTransId="{5184559E-89A1-C84C-9676-5AAAFA98CCFD}" sibTransId="{5219AF59-4B03-7848-9E22-735398B183C1}"/>
    <dgm:cxn modelId="{37B7109D-6080-8147-ACEF-C1BD4135B033}" type="presOf" srcId="{450756F6-6712-1A44-87FA-F96B1DDE9503}" destId="{C0B5504B-0A1E-FB4C-A902-DAFC15DA67F4}" srcOrd="0" destOrd="0" presId="urn:microsoft.com/office/officeart/2005/8/layout/vList2"/>
    <dgm:cxn modelId="{7B2FCDC2-5772-B04C-860E-2F3C308E427A}" type="presOf" srcId="{FDD36FA4-3B4B-CE4E-ADE9-CD7E5BB4DAB3}" destId="{BEF4B2CE-E949-B34A-BB05-4374B1BE17F5}" srcOrd="0" destOrd="0" presId="urn:microsoft.com/office/officeart/2005/8/layout/vList2"/>
    <dgm:cxn modelId="{F49580C4-1D22-B84E-B464-91CAD6AB0D68}" type="presOf" srcId="{4FF768CB-AFDE-B84C-AC04-C77070FDC0CA}" destId="{0983941B-90E5-ED45-8D75-9E3C548AEEC5}" srcOrd="0" destOrd="0" presId="urn:microsoft.com/office/officeart/2005/8/layout/vList2"/>
    <dgm:cxn modelId="{1E0444CC-02D7-8044-9017-E5FC0EBBED49}" srcId="{4D6DB2B3-C212-9B4C-8495-E531AA64C5F6}" destId="{AA54624B-7F1B-9C43-9A04-B477BC8BFC9C}" srcOrd="6" destOrd="0" parTransId="{E3D879CC-09A0-1C4B-8EA0-C618F95B53A4}" sibTransId="{849D5269-145F-D649-8390-BC6AFB04FEF9}"/>
    <dgm:cxn modelId="{48A8BCCF-A22A-2649-8A6C-2AC51D52C837}" type="presOf" srcId="{1CC3CC01-F709-1744-BDB4-0C17D60D9988}" destId="{54AC0C71-0941-234A-8CFD-F8DBB6C0409D}" srcOrd="0" destOrd="0" presId="urn:microsoft.com/office/officeart/2005/8/layout/vList2"/>
    <dgm:cxn modelId="{FB79DAF8-6AA2-4C40-B36D-C54E3F55C3CF}" srcId="{4D6DB2B3-C212-9B4C-8495-E531AA64C5F6}" destId="{450756F6-6712-1A44-87FA-F96B1DDE9503}" srcOrd="4" destOrd="0" parTransId="{D4FF2AEF-6129-3F4B-90E3-D66CF5553F90}" sibTransId="{7785200B-AC3C-514D-A713-5DEA64F93899}"/>
    <dgm:cxn modelId="{D4D481FC-30CD-CB45-AD87-F7CEF4010BBC}" type="presOf" srcId="{05DECAD8-4686-3F4B-8CD7-D17C8D6C1B49}" destId="{B5A11F78-F539-E249-9F82-F538F221AF13}" srcOrd="0" destOrd="0" presId="urn:microsoft.com/office/officeart/2005/8/layout/vList2"/>
    <dgm:cxn modelId="{A4AEF3FE-BE8C-B448-926A-ED723C8B8DFA}" type="presOf" srcId="{11B2803A-5EFC-6B4C-BA9A-AFE8B5933D88}" destId="{87389AB9-C1B0-FB47-BA95-78E8D37E10AF}" srcOrd="0" destOrd="0" presId="urn:microsoft.com/office/officeart/2005/8/layout/vList2"/>
    <dgm:cxn modelId="{92FF72A9-B623-794B-80BE-EA9CE4361F76}" type="presParOf" srcId="{561D06E0-B702-0D4A-8C8E-B65CD7E050CE}" destId="{54AC0C71-0941-234A-8CFD-F8DBB6C0409D}" srcOrd="0" destOrd="0" presId="urn:microsoft.com/office/officeart/2005/8/layout/vList2"/>
    <dgm:cxn modelId="{695E39EE-CF6E-E542-812D-7A31104579B2}" type="presParOf" srcId="{561D06E0-B702-0D4A-8C8E-B65CD7E050CE}" destId="{3D6CC313-F868-FE45-A19A-9BA127DF1161}" srcOrd="1" destOrd="0" presId="urn:microsoft.com/office/officeart/2005/8/layout/vList2"/>
    <dgm:cxn modelId="{2FA0E163-4FA5-1E4E-A6D6-5076B28CE613}" type="presParOf" srcId="{561D06E0-B702-0D4A-8C8E-B65CD7E050CE}" destId="{BBB9D0A5-4713-E24F-8524-8C93DE146266}" srcOrd="2" destOrd="0" presId="urn:microsoft.com/office/officeart/2005/8/layout/vList2"/>
    <dgm:cxn modelId="{E8A490DE-E1AC-B144-A519-C0FD46BFCD11}" type="presParOf" srcId="{561D06E0-B702-0D4A-8C8E-B65CD7E050CE}" destId="{E6D81F01-469A-E847-B15D-8ED57C988B08}" srcOrd="3" destOrd="0" presId="urn:microsoft.com/office/officeart/2005/8/layout/vList2"/>
    <dgm:cxn modelId="{E4025306-C35B-4B4A-8981-51ACEE59FE20}" type="presParOf" srcId="{561D06E0-B702-0D4A-8C8E-B65CD7E050CE}" destId="{B5A11F78-F539-E249-9F82-F538F221AF13}" srcOrd="4" destOrd="0" presId="urn:microsoft.com/office/officeart/2005/8/layout/vList2"/>
    <dgm:cxn modelId="{02F349F7-FECD-394F-909A-2780002C2293}" type="presParOf" srcId="{561D06E0-B702-0D4A-8C8E-B65CD7E050CE}" destId="{BB0E285A-89AE-9C4C-9807-E13AC0D87A3F}" srcOrd="5" destOrd="0" presId="urn:microsoft.com/office/officeart/2005/8/layout/vList2"/>
    <dgm:cxn modelId="{37C17449-3B45-9B48-8A4D-673E787FC1E3}" type="presParOf" srcId="{561D06E0-B702-0D4A-8C8E-B65CD7E050CE}" destId="{87389AB9-C1B0-FB47-BA95-78E8D37E10AF}" srcOrd="6" destOrd="0" presId="urn:microsoft.com/office/officeart/2005/8/layout/vList2"/>
    <dgm:cxn modelId="{78DD87A2-4BF0-1340-AE8E-7D5EEBC9BA9A}" type="presParOf" srcId="{561D06E0-B702-0D4A-8C8E-B65CD7E050CE}" destId="{86F8CAA2-B1C6-8E48-9249-82F71CCB28F4}" srcOrd="7" destOrd="0" presId="urn:microsoft.com/office/officeart/2005/8/layout/vList2"/>
    <dgm:cxn modelId="{3AED72B0-F1B7-AA4B-AA9B-03A9CF94FF81}" type="presParOf" srcId="{561D06E0-B702-0D4A-8C8E-B65CD7E050CE}" destId="{C0B5504B-0A1E-FB4C-A902-DAFC15DA67F4}" srcOrd="8" destOrd="0" presId="urn:microsoft.com/office/officeart/2005/8/layout/vList2"/>
    <dgm:cxn modelId="{E3FCB0EE-6267-FF4D-8DC2-140C10DD6EEF}" type="presParOf" srcId="{561D06E0-B702-0D4A-8C8E-B65CD7E050CE}" destId="{F025F38E-E953-E849-80E2-6AFF8D452711}" srcOrd="9" destOrd="0" presId="urn:microsoft.com/office/officeart/2005/8/layout/vList2"/>
    <dgm:cxn modelId="{481254A9-0853-1543-9E33-CF105D37E622}" type="presParOf" srcId="{561D06E0-B702-0D4A-8C8E-B65CD7E050CE}" destId="{0983941B-90E5-ED45-8D75-9E3C548AEEC5}" srcOrd="10" destOrd="0" presId="urn:microsoft.com/office/officeart/2005/8/layout/vList2"/>
    <dgm:cxn modelId="{38034C24-1475-6743-9237-2B7483C309D9}" type="presParOf" srcId="{561D06E0-B702-0D4A-8C8E-B65CD7E050CE}" destId="{F65CF390-511A-494F-B3A0-9ECB424C90F3}" srcOrd="11" destOrd="0" presId="urn:microsoft.com/office/officeart/2005/8/layout/vList2"/>
    <dgm:cxn modelId="{240B818B-4863-C845-B0FF-4D741C8D5634}" type="presParOf" srcId="{561D06E0-B702-0D4A-8C8E-B65CD7E050CE}" destId="{EFD84291-6A32-354E-B98A-ABEC3EC944ED}" srcOrd="12" destOrd="0" presId="urn:microsoft.com/office/officeart/2005/8/layout/vList2"/>
    <dgm:cxn modelId="{74D72234-5F42-D34A-871F-89C381783B8F}" type="presParOf" srcId="{561D06E0-B702-0D4A-8C8E-B65CD7E050CE}" destId="{855B7BE6-5606-2349-A00D-83ADE9CCA33C}" srcOrd="13" destOrd="0" presId="urn:microsoft.com/office/officeart/2005/8/layout/vList2"/>
    <dgm:cxn modelId="{F8574094-2CC1-AD4E-BC4D-203E083BEF50}" type="presParOf" srcId="{561D06E0-B702-0D4A-8C8E-B65CD7E050CE}" destId="{BEF4B2CE-E949-B34A-BB05-4374B1BE17F5}" srcOrd="14" destOrd="0" presId="urn:microsoft.com/office/officeart/2005/8/layout/vList2"/>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5D3121-F37E-E54B-A3CE-62420344320A}">
      <dsp:nvSpPr>
        <dsp:cNvPr id="0" name=""/>
        <dsp:cNvSpPr/>
      </dsp:nvSpPr>
      <dsp:spPr>
        <a:xfrm>
          <a:off x="2909057" y="2432762"/>
          <a:ext cx="1611383" cy="1578138"/>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1" kern="1200"/>
            <a:t>Variables</a:t>
          </a:r>
          <a:endParaRPr lang="en-US" sz="2000" b="1" kern="1200" dirty="0"/>
        </a:p>
      </dsp:txBody>
      <dsp:txXfrm>
        <a:off x="3145039" y="2663875"/>
        <a:ext cx="1139419" cy="1115912"/>
      </dsp:txXfrm>
    </dsp:sp>
    <dsp:sp modelId="{653C96FE-E4A2-D246-AD18-E60EFE4E22D2}">
      <dsp:nvSpPr>
        <dsp:cNvPr id="0" name=""/>
        <dsp:cNvSpPr/>
      </dsp:nvSpPr>
      <dsp:spPr>
        <a:xfrm rot="16200000">
          <a:off x="3232083" y="1932386"/>
          <a:ext cx="965331" cy="35419"/>
        </a:xfrm>
        <a:custGeom>
          <a:avLst/>
          <a:gdLst/>
          <a:ahLst/>
          <a:cxnLst/>
          <a:rect l="0" t="0" r="0" b="0"/>
          <a:pathLst>
            <a:path>
              <a:moveTo>
                <a:pt x="0" y="17709"/>
              </a:moveTo>
              <a:lnTo>
                <a:pt x="965331"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90615" y="1925963"/>
        <a:ext cx="48266" cy="48266"/>
      </dsp:txXfrm>
    </dsp:sp>
    <dsp:sp modelId="{54ED3D7C-51AD-6943-BEE7-40CFE4DFADBC}">
      <dsp:nvSpPr>
        <dsp:cNvPr id="0" name=""/>
        <dsp:cNvSpPr/>
      </dsp:nvSpPr>
      <dsp:spPr>
        <a:xfrm>
          <a:off x="2983770" y="5473"/>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Country</a:t>
          </a:r>
        </a:p>
      </dsp:txBody>
      <dsp:txXfrm>
        <a:off x="3197868" y="219571"/>
        <a:ext cx="1033760" cy="1033760"/>
      </dsp:txXfrm>
    </dsp:sp>
    <dsp:sp modelId="{0ED0DB33-A4E9-2A4F-AAB6-4487B4878A5B}">
      <dsp:nvSpPr>
        <dsp:cNvPr id="0" name=""/>
        <dsp:cNvSpPr/>
      </dsp:nvSpPr>
      <dsp:spPr>
        <a:xfrm rot="18900000">
          <a:off x="4138318" y="2301976"/>
          <a:ext cx="957150" cy="35419"/>
        </a:xfrm>
        <a:custGeom>
          <a:avLst/>
          <a:gdLst/>
          <a:ahLst/>
          <a:cxnLst/>
          <a:rect l="0" t="0" r="0" b="0"/>
          <a:pathLst>
            <a:path>
              <a:moveTo>
                <a:pt x="0" y="17709"/>
              </a:moveTo>
              <a:lnTo>
                <a:pt x="957150"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92965" y="2295757"/>
        <a:ext cx="47857" cy="47857"/>
      </dsp:txXfrm>
    </dsp:sp>
    <dsp:sp modelId="{FB54DC86-796A-5540-B01D-6D74DCA91726}">
      <dsp:nvSpPr>
        <dsp:cNvPr id="0" name=""/>
        <dsp:cNvSpPr/>
      </dsp:nvSpPr>
      <dsp:spPr>
        <a:xfrm>
          <a:off x="4741199" y="733424"/>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Year</a:t>
          </a:r>
        </a:p>
      </dsp:txBody>
      <dsp:txXfrm>
        <a:off x="4955297" y="947522"/>
        <a:ext cx="1033760" cy="1033760"/>
      </dsp:txXfrm>
    </dsp:sp>
    <dsp:sp modelId="{28C16985-A44F-E843-AA0C-08C2D5383BD0}">
      <dsp:nvSpPr>
        <dsp:cNvPr id="0" name=""/>
        <dsp:cNvSpPr/>
      </dsp:nvSpPr>
      <dsp:spPr>
        <a:xfrm>
          <a:off x="4520440" y="3204121"/>
          <a:ext cx="948709" cy="35419"/>
        </a:xfrm>
        <a:custGeom>
          <a:avLst/>
          <a:gdLst/>
          <a:ahLst/>
          <a:cxnLst/>
          <a:rect l="0" t="0" r="0" b="0"/>
          <a:pathLst>
            <a:path>
              <a:moveTo>
                <a:pt x="0" y="17709"/>
              </a:moveTo>
              <a:lnTo>
                <a:pt x="948709"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971077" y="3198113"/>
        <a:ext cx="47435" cy="47435"/>
      </dsp:txXfrm>
    </dsp:sp>
    <dsp:sp modelId="{22C42003-DE3B-3E45-A0B9-FB6F57776254}">
      <dsp:nvSpPr>
        <dsp:cNvPr id="0" name=""/>
        <dsp:cNvSpPr/>
      </dsp:nvSpPr>
      <dsp:spPr>
        <a:xfrm>
          <a:off x="5469150" y="2490853"/>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Region</a:t>
          </a:r>
        </a:p>
      </dsp:txBody>
      <dsp:txXfrm>
        <a:off x="5683248" y="2704951"/>
        <a:ext cx="1033760" cy="1033760"/>
      </dsp:txXfrm>
    </dsp:sp>
    <dsp:sp modelId="{D947BBC4-F204-D54E-9A9B-237F3615727F}">
      <dsp:nvSpPr>
        <dsp:cNvPr id="0" name=""/>
        <dsp:cNvSpPr/>
      </dsp:nvSpPr>
      <dsp:spPr>
        <a:xfrm rot="2700000">
          <a:off x="4138318" y="4106266"/>
          <a:ext cx="957150" cy="35419"/>
        </a:xfrm>
        <a:custGeom>
          <a:avLst/>
          <a:gdLst/>
          <a:ahLst/>
          <a:cxnLst/>
          <a:rect l="0" t="0" r="0" b="0"/>
          <a:pathLst>
            <a:path>
              <a:moveTo>
                <a:pt x="0" y="17709"/>
              </a:moveTo>
              <a:lnTo>
                <a:pt x="957150"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592965" y="4100047"/>
        <a:ext cx="47857" cy="47857"/>
      </dsp:txXfrm>
    </dsp:sp>
    <dsp:sp modelId="{0B92C60F-B407-AB43-8B7A-04FD4B0016B9}">
      <dsp:nvSpPr>
        <dsp:cNvPr id="0" name=""/>
        <dsp:cNvSpPr/>
      </dsp:nvSpPr>
      <dsp:spPr>
        <a:xfrm>
          <a:off x="4741199" y="4248281"/>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u="none" kern="1200" dirty="0"/>
            <a:t>Mortality</a:t>
          </a:r>
        </a:p>
      </dsp:txBody>
      <dsp:txXfrm>
        <a:off x="4955297" y="4462379"/>
        <a:ext cx="1033760" cy="1033760"/>
      </dsp:txXfrm>
    </dsp:sp>
    <dsp:sp modelId="{CA0D451C-B361-F142-9805-E28ED5035863}">
      <dsp:nvSpPr>
        <dsp:cNvPr id="0" name=""/>
        <dsp:cNvSpPr/>
      </dsp:nvSpPr>
      <dsp:spPr>
        <a:xfrm rot="5400000">
          <a:off x="3232083" y="4475856"/>
          <a:ext cx="965331" cy="35419"/>
        </a:xfrm>
        <a:custGeom>
          <a:avLst/>
          <a:gdLst/>
          <a:ahLst/>
          <a:cxnLst/>
          <a:rect l="0" t="0" r="0" b="0"/>
          <a:pathLst>
            <a:path>
              <a:moveTo>
                <a:pt x="0" y="17709"/>
              </a:moveTo>
              <a:lnTo>
                <a:pt x="965331"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90615" y="4469433"/>
        <a:ext cx="48266" cy="48266"/>
      </dsp:txXfrm>
    </dsp:sp>
    <dsp:sp modelId="{05F32DC9-6F42-E64B-8026-832C4A8C1959}">
      <dsp:nvSpPr>
        <dsp:cNvPr id="0" name=""/>
        <dsp:cNvSpPr/>
      </dsp:nvSpPr>
      <dsp:spPr>
        <a:xfrm>
          <a:off x="2983770" y="4976232"/>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b="1" i="0" u="none" kern="1200" dirty="0"/>
            <a:t>Death</a:t>
          </a:r>
        </a:p>
      </dsp:txBody>
      <dsp:txXfrm>
        <a:off x="3197868" y="5190330"/>
        <a:ext cx="1033760" cy="1033760"/>
      </dsp:txXfrm>
    </dsp:sp>
    <dsp:sp modelId="{24504205-F59F-844F-A208-69DD41B665F2}">
      <dsp:nvSpPr>
        <dsp:cNvPr id="0" name=""/>
        <dsp:cNvSpPr/>
      </dsp:nvSpPr>
      <dsp:spPr>
        <a:xfrm rot="8100000">
          <a:off x="2334028" y="4106266"/>
          <a:ext cx="957150" cy="35419"/>
        </a:xfrm>
        <a:custGeom>
          <a:avLst/>
          <a:gdLst/>
          <a:ahLst/>
          <a:cxnLst/>
          <a:rect l="0" t="0" r="0" b="0"/>
          <a:pathLst>
            <a:path>
              <a:moveTo>
                <a:pt x="0" y="17709"/>
              </a:moveTo>
              <a:lnTo>
                <a:pt x="957150"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788675" y="4100047"/>
        <a:ext cx="47857" cy="47857"/>
      </dsp:txXfrm>
    </dsp:sp>
    <dsp:sp modelId="{DFE9542A-F630-DE4B-A54A-2C69CAF2A105}">
      <dsp:nvSpPr>
        <dsp:cNvPr id="0" name=""/>
        <dsp:cNvSpPr/>
      </dsp:nvSpPr>
      <dsp:spPr>
        <a:xfrm>
          <a:off x="1226341" y="4248281"/>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u="none" kern="1200" dirty="0"/>
            <a:t>Prevalence</a:t>
          </a:r>
        </a:p>
      </dsp:txBody>
      <dsp:txXfrm>
        <a:off x="1440439" y="4462379"/>
        <a:ext cx="1033760" cy="1033760"/>
      </dsp:txXfrm>
    </dsp:sp>
    <dsp:sp modelId="{7EAC7206-2FC7-3447-B98D-9AC6B60E07BC}">
      <dsp:nvSpPr>
        <dsp:cNvPr id="0" name=""/>
        <dsp:cNvSpPr/>
      </dsp:nvSpPr>
      <dsp:spPr>
        <a:xfrm rot="10800000">
          <a:off x="1960347" y="3204121"/>
          <a:ext cx="948709" cy="35419"/>
        </a:xfrm>
        <a:custGeom>
          <a:avLst/>
          <a:gdLst/>
          <a:ahLst/>
          <a:cxnLst/>
          <a:rect l="0" t="0" r="0" b="0"/>
          <a:pathLst>
            <a:path>
              <a:moveTo>
                <a:pt x="0" y="17709"/>
              </a:moveTo>
              <a:lnTo>
                <a:pt x="948709"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410984" y="3198113"/>
        <a:ext cx="47435" cy="47435"/>
      </dsp:txXfrm>
    </dsp:sp>
    <dsp:sp modelId="{05C8FB42-C750-4844-894B-ADC7AF0D11B3}">
      <dsp:nvSpPr>
        <dsp:cNvPr id="0" name=""/>
        <dsp:cNvSpPr/>
      </dsp:nvSpPr>
      <dsp:spPr>
        <a:xfrm>
          <a:off x="498391" y="2490853"/>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u="none" kern="1200" dirty="0"/>
            <a:t>Incidences</a:t>
          </a:r>
        </a:p>
      </dsp:txBody>
      <dsp:txXfrm>
        <a:off x="712489" y="2704951"/>
        <a:ext cx="1033760" cy="1033760"/>
      </dsp:txXfrm>
    </dsp:sp>
    <dsp:sp modelId="{51C66D56-5263-AF41-9BD6-1820AAFD1AED}">
      <dsp:nvSpPr>
        <dsp:cNvPr id="0" name=""/>
        <dsp:cNvSpPr/>
      </dsp:nvSpPr>
      <dsp:spPr>
        <a:xfrm rot="13500000">
          <a:off x="2334028" y="2301976"/>
          <a:ext cx="957150" cy="35419"/>
        </a:xfrm>
        <a:custGeom>
          <a:avLst/>
          <a:gdLst/>
          <a:ahLst/>
          <a:cxnLst/>
          <a:rect l="0" t="0" r="0" b="0"/>
          <a:pathLst>
            <a:path>
              <a:moveTo>
                <a:pt x="0" y="17709"/>
              </a:moveTo>
              <a:lnTo>
                <a:pt x="957150" y="1770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788675" y="2295757"/>
        <a:ext cx="47857" cy="47857"/>
      </dsp:txXfrm>
    </dsp:sp>
    <dsp:sp modelId="{19E617C8-1423-064E-9D1C-140977812CD4}">
      <dsp:nvSpPr>
        <dsp:cNvPr id="0" name=""/>
        <dsp:cNvSpPr/>
      </dsp:nvSpPr>
      <dsp:spPr>
        <a:xfrm>
          <a:off x="1226341" y="733424"/>
          <a:ext cx="1461956" cy="1461956"/>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i="0" u="none" kern="1200" dirty="0"/>
            <a:t>Case Detection Rates</a:t>
          </a:r>
        </a:p>
      </dsp:txBody>
      <dsp:txXfrm>
        <a:off x="1440439" y="947522"/>
        <a:ext cx="1033760" cy="1033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C0C71-0941-234A-8CFD-F8DBB6C0409D}">
      <dsp:nvSpPr>
        <dsp:cNvPr id="0" name=""/>
        <dsp:cNvSpPr/>
      </dsp:nvSpPr>
      <dsp:spPr>
        <a:xfrm>
          <a:off x="0" y="396"/>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Is there any correlation/pattern between Incidence and Mortality of TB cases (all forms) per 100,000 Population?</a:t>
          </a:r>
          <a:endParaRPr lang="en-US" sz="2000" b="0" kern="1200" dirty="0">
            <a:latin typeface="Comic Sans MS" panose="030F0902030302020204" pitchFamily="66" charset="0"/>
          </a:endParaRPr>
        </a:p>
      </dsp:txBody>
      <dsp:txXfrm>
        <a:off x="34336" y="34732"/>
        <a:ext cx="10740101" cy="634699"/>
      </dsp:txXfrm>
    </dsp:sp>
    <dsp:sp modelId="{BBB9D0A5-4713-E24F-8524-8C93DE146266}">
      <dsp:nvSpPr>
        <dsp:cNvPr id="0" name=""/>
        <dsp:cNvSpPr/>
      </dsp:nvSpPr>
      <dsp:spPr>
        <a:xfrm>
          <a:off x="0" y="715791"/>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Is there any correlation/pattern between Incidence and Mortality of TB cases (HIV+) per 100,000 Population?</a:t>
          </a:r>
          <a:endParaRPr lang="en-US" sz="2000" b="0" kern="1200" dirty="0">
            <a:latin typeface="Comic Sans MS" panose="030F0902030302020204" pitchFamily="66" charset="0"/>
          </a:endParaRPr>
        </a:p>
      </dsp:txBody>
      <dsp:txXfrm>
        <a:off x="34336" y="750127"/>
        <a:ext cx="10740101" cy="634699"/>
      </dsp:txXfrm>
    </dsp:sp>
    <dsp:sp modelId="{C5CDE483-183C-5646-B68D-CFE058A35BDF}">
      <dsp:nvSpPr>
        <dsp:cNvPr id="0" name=""/>
        <dsp:cNvSpPr/>
      </dsp:nvSpPr>
      <dsp:spPr>
        <a:xfrm>
          <a:off x="0" y="1431185"/>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Is there any correlation/pattern between Incidence and Prevalence of TB cases?</a:t>
          </a:r>
          <a:endParaRPr lang="en-US" sz="2000" b="0" kern="1200" dirty="0">
            <a:latin typeface="Comic Sans MS" panose="030F0902030302020204" pitchFamily="66" charset="0"/>
          </a:endParaRPr>
        </a:p>
      </dsp:txBody>
      <dsp:txXfrm>
        <a:off x="34336" y="1465521"/>
        <a:ext cx="10740101" cy="634699"/>
      </dsp:txXfrm>
    </dsp:sp>
    <dsp:sp modelId="{B5A11F78-F539-E249-9F82-F538F221AF13}">
      <dsp:nvSpPr>
        <dsp:cNvPr id="0" name=""/>
        <dsp:cNvSpPr/>
      </dsp:nvSpPr>
      <dsp:spPr>
        <a:xfrm>
          <a:off x="0" y="2146580"/>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Is there any correlation/pattern between Prevalence and Mortality of TB cases per 100,000 population?</a:t>
          </a:r>
          <a:endParaRPr lang="en-US" sz="2000" b="0" kern="1200" dirty="0">
            <a:latin typeface="Comic Sans MS" panose="030F0902030302020204" pitchFamily="66" charset="0"/>
          </a:endParaRPr>
        </a:p>
      </dsp:txBody>
      <dsp:txXfrm>
        <a:off x="34336" y="2180916"/>
        <a:ext cx="10740101" cy="634699"/>
      </dsp:txXfrm>
    </dsp:sp>
    <dsp:sp modelId="{87389AB9-C1B0-FB47-BA95-78E8D37E10AF}">
      <dsp:nvSpPr>
        <dsp:cNvPr id="0" name=""/>
        <dsp:cNvSpPr/>
      </dsp:nvSpPr>
      <dsp:spPr>
        <a:xfrm>
          <a:off x="0" y="2861974"/>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Is there any correlation/pattern associated with estimated HIV (-) TB deaths and estimated HIV (+) TB deaths?</a:t>
          </a:r>
          <a:endParaRPr lang="en-US" sz="2000" b="0" kern="1200" dirty="0">
            <a:latin typeface="Comic Sans MS" panose="030F0902030302020204" pitchFamily="66" charset="0"/>
          </a:endParaRPr>
        </a:p>
      </dsp:txBody>
      <dsp:txXfrm>
        <a:off x="34336" y="2896310"/>
        <a:ext cx="10740101" cy="634699"/>
      </dsp:txXfrm>
    </dsp:sp>
    <dsp:sp modelId="{F729AF2B-0C33-1D4B-837B-9815C2CE53A1}">
      <dsp:nvSpPr>
        <dsp:cNvPr id="0" name=""/>
        <dsp:cNvSpPr/>
      </dsp:nvSpPr>
      <dsp:spPr>
        <a:xfrm>
          <a:off x="0" y="3577369"/>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Is there any correlation/pattern associated with estimates of HIV (+) TB cases?</a:t>
          </a:r>
          <a:endParaRPr lang="en-US" sz="2000" b="0" kern="1200" dirty="0">
            <a:latin typeface="Comic Sans MS" panose="030F0902030302020204" pitchFamily="66" charset="0"/>
          </a:endParaRPr>
        </a:p>
      </dsp:txBody>
      <dsp:txXfrm>
        <a:off x="34336" y="3611705"/>
        <a:ext cx="10740101" cy="634699"/>
      </dsp:txXfrm>
    </dsp:sp>
    <dsp:sp modelId="{C0B5504B-0A1E-FB4C-A902-DAFC15DA67F4}">
      <dsp:nvSpPr>
        <dsp:cNvPr id="0" name=""/>
        <dsp:cNvSpPr/>
      </dsp:nvSpPr>
      <dsp:spPr>
        <a:xfrm>
          <a:off x="0" y="4292764"/>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countries with the highest percent of HIV(+) TB incidents ?</a:t>
          </a:r>
          <a:endParaRPr lang="en-US" sz="2000" b="0" kern="1200" dirty="0">
            <a:latin typeface="Comic Sans MS" panose="030F0902030302020204" pitchFamily="66" charset="0"/>
          </a:endParaRPr>
        </a:p>
      </dsp:txBody>
      <dsp:txXfrm>
        <a:off x="34336" y="4327100"/>
        <a:ext cx="10740101" cy="634699"/>
      </dsp:txXfrm>
    </dsp:sp>
    <dsp:sp modelId="{0983941B-90E5-ED45-8D75-9E3C548AEEC5}">
      <dsp:nvSpPr>
        <dsp:cNvPr id="0" name=""/>
        <dsp:cNvSpPr/>
      </dsp:nvSpPr>
      <dsp:spPr>
        <a:xfrm>
          <a:off x="0" y="5008158"/>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prevalent methods to derive incidence estimates?</a:t>
          </a:r>
          <a:endParaRPr lang="en-US" sz="2000" b="0" kern="1200" dirty="0">
            <a:latin typeface="Comic Sans MS" panose="030F0902030302020204" pitchFamily="66" charset="0"/>
          </a:endParaRPr>
        </a:p>
      </dsp:txBody>
      <dsp:txXfrm>
        <a:off x="34336" y="5042494"/>
        <a:ext cx="10740101" cy="634699"/>
      </dsp:txXfrm>
    </dsp:sp>
    <dsp:sp modelId="{ECACDF2A-78A7-FC4A-A22A-9C7EBAECF8FA}">
      <dsp:nvSpPr>
        <dsp:cNvPr id="0" name=""/>
        <dsp:cNvSpPr/>
      </dsp:nvSpPr>
      <dsp:spPr>
        <a:xfrm>
          <a:off x="0" y="5723553"/>
          <a:ext cx="10808773" cy="703371"/>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is the prevalent method to derive mortality estimates?</a:t>
          </a:r>
          <a:endParaRPr lang="en-US" sz="2000" b="0" kern="1200" dirty="0">
            <a:latin typeface="Comic Sans MS" panose="030F0902030302020204" pitchFamily="66" charset="0"/>
          </a:endParaRPr>
        </a:p>
      </dsp:txBody>
      <dsp:txXfrm>
        <a:off x="34336" y="5757889"/>
        <a:ext cx="10740101" cy="6346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AC0C71-0941-234A-8CFD-F8DBB6C0409D}">
      <dsp:nvSpPr>
        <dsp:cNvPr id="0" name=""/>
        <dsp:cNvSpPr/>
      </dsp:nvSpPr>
      <dsp:spPr>
        <a:xfrm>
          <a:off x="0" y="701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is the prevalent method to derive prevalence estimates?</a:t>
          </a:r>
          <a:endParaRPr lang="en-US" sz="2000" b="0" kern="1200" dirty="0">
            <a:latin typeface="Comic Sans MS" panose="030F0902030302020204" pitchFamily="66" charset="0"/>
          </a:endParaRPr>
        </a:p>
      </dsp:txBody>
      <dsp:txXfrm>
        <a:off x="33812" y="103952"/>
        <a:ext cx="10741149" cy="625016"/>
      </dsp:txXfrm>
    </dsp:sp>
    <dsp:sp modelId="{BBB9D0A5-4713-E24F-8524-8C93DE146266}">
      <dsp:nvSpPr>
        <dsp:cNvPr id="0" name=""/>
        <dsp:cNvSpPr/>
      </dsp:nvSpPr>
      <dsp:spPr>
        <a:xfrm>
          <a:off x="0" y="8693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regions with the highest percent of case detection?</a:t>
          </a:r>
          <a:endParaRPr lang="en-US" sz="2000" b="0" kern="1200" dirty="0">
            <a:latin typeface="Comic Sans MS" panose="030F0902030302020204" pitchFamily="66" charset="0"/>
          </a:endParaRPr>
        </a:p>
      </dsp:txBody>
      <dsp:txXfrm>
        <a:off x="33812" y="903152"/>
        <a:ext cx="10741149" cy="625016"/>
      </dsp:txXfrm>
    </dsp:sp>
    <dsp:sp modelId="{B5A11F78-F539-E249-9F82-F538F221AF13}">
      <dsp:nvSpPr>
        <dsp:cNvPr id="0" name=""/>
        <dsp:cNvSpPr/>
      </dsp:nvSpPr>
      <dsp:spPr>
        <a:xfrm>
          <a:off x="0" y="16685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country wise mortality estimates in the year 2013?</a:t>
          </a:r>
          <a:endParaRPr lang="en-US" sz="2000" b="0" kern="1200" dirty="0">
            <a:latin typeface="Comic Sans MS" panose="030F0902030302020204" pitchFamily="66" charset="0"/>
          </a:endParaRPr>
        </a:p>
      </dsp:txBody>
      <dsp:txXfrm>
        <a:off x="33812" y="1702352"/>
        <a:ext cx="10741149" cy="625016"/>
      </dsp:txXfrm>
    </dsp:sp>
    <dsp:sp modelId="{87389AB9-C1B0-FB47-BA95-78E8D37E10AF}">
      <dsp:nvSpPr>
        <dsp:cNvPr id="0" name=""/>
        <dsp:cNvSpPr/>
      </dsp:nvSpPr>
      <dsp:spPr>
        <a:xfrm>
          <a:off x="0" y="24677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country wise Prevalence estimates per 100,000 population in the years 1990-2013?</a:t>
          </a:r>
          <a:endParaRPr lang="en-US" sz="2000" b="0" kern="1200" dirty="0">
            <a:latin typeface="Comic Sans MS" panose="030F0902030302020204" pitchFamily="66" charset="0"/>
          </a:endParaRPr>
        </a:p>
      </dsp:txBody>
      <dsp:txXfrm>
        <a:off x="33812" y="2501552"/>
        <a:ext cx="10741149" cy="625016"/>
      </dsp:txXfrm>
    </dsp:sp>
    <dsp:sp modelId="{C0B5504B-0A1E-FB4C-A902-DAFC15DA67F4}">
      <dsp:nvSpPr>
        <dsp:cNvPr id="0" name=""/>
        <dsp:cNvSpPr/>
      </dsp:nvSpPr>
      <dsp:spPr>
        <a:xfrm>
          <a:off x="0" y="32669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top 10 countries with HIV (-) TB Deaths of all forms?</a:t>
          </a:r>
          <a:endParaRPr lang="en-US" sz="2000" b="0" kern="1200" dirty="0">
            <a:latin typeface="Comic Sans MS" panose="030F0902030302020204" pitchFamily="66" charset="0"/>
          </a:endParaRPr>
        </a:p>
      </dsp:txBody>
      <dsp:txXfrm>
        <a:off x="33812" y="3300752"/>
        <a:ext cx="10741149" cy="625016"/>
      </dsp:txXfrm>
    </dsp:sp>
    <dsp:sp modelId="{0983941B-90E5-ED45-8D75-9E3C548AEEC5}">
      <dsp:nvSpPr>
        <dsp:cNvPr id="0" name=""/>
        <dsp:cNvSpPr/>
      </dsp:nvSpPr>
      <dsp:spPr>
        <a:xfrm>
          <a:off x="0" y="40661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What are the top countries with HIV (+) TB deaths of TB?</a:t>
          </a:r>
          <a:endParaRPr lang="en-US" sz="2000" b="0" kern="1200" dirty="0">
            <a:latin typeface="Comic Sans MS" panose="030F0902030302020204" pitchFamily="66" charset="0"/>
          </a:endParaRPr>
        </a:p>
      </dsp:txBody>
      <dsp:txXfrm>
        <a:off x="33812" y="4099952"/>
        <a:ext cx="10741149" cy="625016"/>
      </dsp:txXfrm>
    </dsp:sp>
    <dsp:sp modelId="{EFD84291-6A32-354E-B98A-ABEC3EC944ED}">
      <dsp:nvSpPr>
        <dsp:cNvPr id="0" name=""/>
        <dsp:cNvSpPr/>
      </dsp:nvSpPr>
      <dsp:spPr>
        <a:xfrm>
          <a:off x="0" y="48653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Is there any pattern between deaths and estimated mortality per 100,000 population of TB (all forms)?</a:t>
          </a:r>
        </a:p>
      </dsp:txBody>
      <dsp:txXfrm>
        <a:off x="33812" y="4899152"/>
        <a:ext cx="10741149" cy="625016"/>
      </dsp:txXfrm>
    </dsp:sp>
    <dsp:sp modelId="{BEF4B2CE-E949-B34A-BB05-4374B1BE17F5}">
      <dsp:nvSpPr>
        <dsp:cNvPr id="0" name=""/>
        <dsp:cNvSpPr/>
      </dsp:nvSpPr>
      <dsp:spPr>
        <a:xfrm>
          <a:off x="0" y="5664540"/>
          <a:ext cx="10808773" cy="692640"/>
        </a:xfrm>
        <a:prstGeom prst="roundRect">
          <a:avLst/>
        </a:prstGeom>
        <a:solidFill>
          <a:schemeClr val="bg1">
            <a:lumMod val="8500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Font typeface="+mj-lt"/>
            <a:buNone/>
          </a:pPr>
          <a:r>
            <a:rPr lang="en-US" sz="2000" kern="1200" dirty="0"/>
            <a:t>Is there any pattern associated with estimated incidence (all forms) per 100,000 population?</a:t>
          </a:r>
        </a:p>
      </dsp:txBody>
      <dsp:txXfrm>
        <a:off x="33812" y="5698352"/>
        <a:ext cx="10741149" cy="625016"/>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F384A-C1B7-D748-90D2-4006EFF090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0F21402-361F-4243-89B5-188BE843A2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D25D5EE-1F74-5740-8246-8EA344038999}"/>
              </a:ext>
            </a:extLst>
          </p:cNvPr>
          <p:cNvSpPr>
            <a:spLocks noGrp="1"/>
          </p:cNvSpPr>
          <p:nvPr>
            <p:ph type="dt" sz="half" idx="10"/>
          </p:nvPr>
        </p:nvSpPr>
        <p:spPr/>
        <p:txBody>
          <a:bodyPr/>
          <a:lstStyle/>
          <a:p>
            <a:fld id="{78ABE3C1-DBE1-495D-B57B-2849774B866A}" type="datetimeFigureOut">
              <a:rPr lang="en-US" smtClean="0"/>
              <a:t>5/18/19</a:t>
            </a:fld>
            <a:endParaRPr lang="en-US" dirty="0"/>
          </a:p>
        </p:txBody>
      </p:sp>
      <p:sp>
        <p:nvSpPr>
          <p:cNvPr id="5" name="Footer Placeholder 4">
            <a:extLst>
              <a:ext uri="{FF2B5EF4-FFF2-40B4-BE49-F238E27FC236}">
                <a16:creationId xmlns:a16="http://schemas.microsoft.com/office/drawing/2014/main" id="{A4C2674B-03FD-E94E-9102-F880DEA65A2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B4FF348-66A9-E946-94C0-C3F871574E1F}"/>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30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D0645-1A7D-D143-96BB-E936425DFB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A79CFB-80C2-D049-8B40-A1405E5814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6FFAFF-7DAD-F149-8E41-2D44D5F14EE9}"/>
              </a:ext>
            </a:extLst>
          </p:cNvPr>
          <p:cNvSpPr>
            <a:spLocks noGrp="1"/>
          </p:cNvSpPr>
          <p:nvPr>
            <p:ph type="dt" sz="half" idx="10"/>
          </p:nvPr>
        </p:nvSpPr>
        <p:spPr/>
        <p:txBody>
          <a:bodyPr/>
          <a:lstStyle/>
          <a:p>
            <a:fld id="{1FA3F48C-C7C6-4055-9F49-3777875E72AE}" type="datetimeFigureOut">
              <a:rPr lang="en-US" smtClean="0"/>
              <a:t>5/18/19</a:t>
            </a:fld>
            <a:endParaRPr lang="en-US" dirty="0"/>
          </a:p>
        </p:txBody>
      </p:sp>
      <p:sp>
        <p:nvSpPr>
          <p:cNvPr id="5" name="Footer Placeholder 4">
            <a:extLst>
              <a:ext uri="{FF2B5EF4-FFF2-40B4-BE49-F238E27FC236}">
                <a16:creationId xmlns:a16="http://schemas.microsoft.com/office/drawing/2014/main" id="{0541E846-ABEB-C544-8891-5C1257E25AB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D44E078-33DE-BE45-968E-0570361D751E}"/>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37235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E5FCEC-9E88-A440-875D-58A85B00BB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4C1B361-B6C3-2845-B711-EA38516DC9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A94DEF-38A9-494C-A27D-1E1EAD829A88}"/>
              </a:ext>
            </a:extLst>
          </p:cNvPr>
          <p:cNvSpPr>
            <a:spLocks noGrp="1"/>
          </p:cNvSpPr>
          <p:nvPr>
            <p:ph type="dt" sz="half" idx="10"/>
          </p:nvPr>
        </p:nvSpPr>
        <p:spPr/>
        <p:txBody>
          <a:bodyPr/>
          <a:lstStyle/>
          <a:p>
            <a:fld id="{6178E61D-D431-422C-9764-11DAFE33AB63}" type="datetimeFigureOut">
              <a:rPr lang="en-US" smtClean="0"/>
              <a:t>5/18/19</a:t>
            </a:fld>
            <a:endParaRPr lang="en-US" dirty="0"/>
          </a:p>
        </p:txBody>
      </p:sp>
      <p:sp>
        <p:nvSpPr>
          <p:cNvPr id="5" name="Footer Placeholder 4">
            <a:extLst>
              <a:ext uri="{FF2B5EF4-FFF2-40B4-BE49-F238E27FC236}">
                <a16:creationId xmlns:a16="http://schemas.microsoft.com/office/drawing/2014/main" id="{94EF2EB9-8377-4940-AF95-E3F91956710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FB2A0CB-933B-2E4D-A32F-B6E171F1D7B9}"/>
              </a:ext>
            </a:extLst>
          </p:cNvPr>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4808589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5/18/19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31603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51691-2D6D-1746-BE7C-59C21A2BEB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A2C16E-C01B-874F-9A1F-80EB9C2B0F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0663E6-64D5-7E45-AA5B-D6BCCBA03EEB}"/>
              </a:ext>
            </a:extLst>
          </p:cNvPr>
          <p:cNvSpPr>
            <a:spLocks noGrp="1"/>
          </p:cNvSpPr>
          <p:nvPr>
            <p:ph type="dt" sz="half" idx="10"/>
          </p:nvPr>
        </p:nvSpPr>
        <p:spPr/>
        <p:txBody>
          <a:bodyPr/>
          <a:lstStyle/>
          <a:p>
            <a:fld id="{12DE42F4-6EEF-4EF7-8ED4-2208F0F89A08}" type="datetimeFigureOut">
              <a:rPr lang="en-US" smtClean="0"/>
              <a:t>5/18/19</a:t>
            </a:fld>
            <a:endParaRPr lang="en-US" dirty="0"/>
          </a:p>
        </p:txBody>
      </p:sp>
      <p:sp>
        <p:nvSpPr>
          <p:cNvPr id="5" name="Footer Placeholder 4">
            <a:extLst>
              <a:ext uri="{FF2B5EF4-FFF2-40B4-BE49-F238E27FC236}">
                <a16:creationId xmlns:a16="http://schemas.microsoft.com/office/drawing/2014/main" id="{56BC9BC5-0321-3143-B9D4-1E7D1DF149E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DA0450D-111E-B84C-839B-5167C633BE83}"/>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46937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954C3-6DF1-594A-9CB3-E9F1AA8F50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1FD275-DEA5-4344-9E61-82E9B211FFD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65B2182-694F-C848-A9CE-A6B768A92DB8}"/>
              </a:ext>
            </a:extLst>
          </p:cNvPr>
          <p:cNvSpPr>
            <a:spLocks noGrp="1"/>
          </p:cNvSpPr>
          <p:nvPr>
            <p:ph type="dt" sz="half" idx="10"/>
          </p:nvPr>
        </p:nvSpPr>
        <p:spPr/>
        <p:txBody>
          <a:bodyPr/>
          <a:lstStyle/>
          <a:p>
            <a:fld id="{30578ACC-22D6-47C1-A373-4FD133E34F3C}" type="datetimeFigureOut">
              <a:rPr lang="en-US" smtClean="0"/>
              <a:t>5/18/19</a:t>
            </a:fld>
            <a:endParaRPr lang="en-US" dirty="0"/>
          </a:p>
        </p:txBody>
      </p:sp>
      <p:sp>
        <p:nvSpPr>
          <p:cNvPr id="5" name="Footer Placeholder 4">
            <a:extLst>
              <a:ext uri="{FF2B5EF4-FFF2-40B4-BE49-F238E27FC236}">
                <a16:creationId xmlns:a16="http://schemas.microsoft.com/office/drawing/2014/main" id="{F1F2A677-994B-2146-97A3-E8F738559FCB}"/>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D0F4EB8-DBE6-D845-8910-3C7549A8B0B9}"/>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966202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FCFD5-A289-D644-8B4A-8EF4DA2841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5A55FB-3068-5E4C-95CD-D2592C40CCE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928E9B-FA41-9C49-9BB8-34FB3B2EF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734EC8-3612-9148-82A8-6282E717A823}"/>
              </a:ext>
            </a:extLst>
          </p:cNvPr>
          <p:cNvSpPr>
            <a:spLocks noGrp="1"/>
          </p:cNvSpPr>
          <p:nvPr>
            <p:ph type="dt" sz="half" idx="10"/>
          </p:nvPr>
        </p:nvSpPr>
        <p:spPr/>
        <p:txBody>
          <a:bodyPr/>
          <a:lstStyle/>
          <a:p>
            <a:fld id="{4E5A6C69-6797-4E8A-BF37-F2C3751466E9}" type="datetimeFigureOut">
              <a:rPr lang="en-US" smtClean="0"/>
              <a:t>5/18/19</a:t>
            </a:fld>
            <a:endParaRPr lang="en-US" dirty="0"/>
          </a:p>
        </p:txBody>
      </p:sp>
      <p:sp>
        <p:nvSpPr>
          <p:cNvPr id="6" name="Footer Placeholder 5">
            <a:extLst>
              <a:ext uri="{FF2B5EF4-FFF2-40B4-BE49-F238E27FC236}">
                <a16:creationId xmlns:a16="http://schemas.microsoft.com/office/drawing/2014/main" id="{F4AC5976-9D0C-BE4F-9665-B97D6C289C2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CC175C5-2233-8D44-BE37-0621837F2B96}"/>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3761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DD464-3875-9D44-8083-643469CE2D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338EEC8-2126-1841-A62B-76CC6B571A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50527A-CB9B-BF4D-BAA0-AE4AFF906EF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2C895A-3FB0-3146-9CC0-EE5209DBFC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50AE6C-1E28-AA4E-B0FE-A001E0A8B6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ECD501-E78A-DE43-A0E2-277F19940E05}"/>
              </a:ext>
            </a:extLst>
          </p:cNvPr>
          <p:cNvSpPr>
            <a:spLocks noGrp="1"/>
          </p:cNvSpPr>
          <p:nvPr>
            <p:ph type="dt" sz="half" idx="10"/>
          </p:nvPr>
        </p:nvSpPr>
        <p:spPr/>
        <p:txBody>
          <a:bodyPr/>
          <a:lstStyle/>
          <a:p>
            <a:fld id="{D82014A1-A632-4878-A0D3-F52BA7563730}" type="datetimeFigureOut">
              <a:rPr lang="en-US" smtClean="0"/>
              <a:t>5/18/19</a:t>
            </a:fld>
            <a:endParaRPr lang="en-US" dirty="0"/>
          </a:p>
        </p:txBody>
      </p:sp>
      <p:sp>
        <p:nvSpPr>
          <p:cNvPr id="8" name="Footer Placeholder 7">
            <a:extLst>
              <a:ext uri="{FF2B5EF4-FFF2-40B4-BE49-F238E27FC236}">
                <a16:creationId xmlns:a16="http://schemas.microsoft.com/office/drawing/2014/main" id="{D648606D-5DF6-B541-8655-F97F825ECA55}"/>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1C31326C-7022-154F-BDDF-9D0A58DA658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845043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06C77-5884-0C42-9FEE-26E2CD08BF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FE5A8E-CA22-9049-A084-725C4B0E37E1}"/>
              </a:ext>
            </a:extLst>
          </p:cNvPr>
          <p:cNvSpPr>
            <a:spLocks noGrp="1"/>
          </p:cNvSpPr>
          <p:nvPr>
            <p:ph type="dt" sz="half" idx="10"/>
          </p:nvPr>
        </p:nvSpPr>
        <p:spPr/>
        <p:txBody>
          <a:bodyPr/>
          <a:lstStyle/>
          <a:p>
            <a:fld id="{CE99F462-093F-4566-844B-4C71F2739DA5}" type="datetimeFigureOut">
              <a:rPr lang="en-US" smtClean="0"/>
              <a:t>5/18/19</a:t>
            </a:fld>
            <a:endParaRPr lang="en-US" dirty="0"/>
          </a:p>
        </p:txBody>
      </p:sp>
      <p:sp>
        <p:nvSpPr>
          <p:cNvPr id="4" name="Footer Placeholder 3">
            <a:extLst>
              <a:ext uri="{FF2B5EF4-FFF2-40B4-BE49-F238E27FC236}">
                <a16:creationId xmlns:a16="http://schemas.microsoft.com/office/drawing/2014/main" id="{608E9821-C1CB-B34F-B923-1285A502D7F7}"/>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E3284B5-E0F1-C74F-8348-6A162C380754}"/>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6756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EAAE9B-CFC5-2442-9FE3-BF0A6560A3A7}"/>
              </a:ext>
            </a:extLst>
          </p:cNvPr>
          <p:cNvSpPr>
            <a:spLocks noGrp="1"/>
          </p:cNvSpPr>
          <p:nvPr>
            <p:ph type="dt" sz="half" idx="10"/>
          </p:nvPr>
        </p:nvSpPr>
        <p:spPr/>
        <p:txBody>
          <a:bodyPr/>
          <a:lstStyle/>
          <a:p>
            <a:fld id="{3D24A7AC-904D-4781-85BA-7D10C17ED021}" type="datetimeFigureOut">
              <a:rPr lang="en-US" smtClean="0"/>
              <a:t>5/18/19</a:t>
            </a:fld>
            <a:endParaRPr lang="en-US" dirty="0"/>
          </a:p>
        </p:txBody>
      </p:sp>
      <p:sp>
        <p:nvSpPr>
          <p:cNvPr id="3" name="Footer Placeholder 2">
            <a:extLst>
              <a:ext uri="{FF2B5EF4-FFF2-40B4-BE49-F238E27FC236}">
                <a16:creationId xmlns:a16="http://schemas.microsoft.com/office/drawing/2014/main" id="{4B43469E-1EA5-E543-A635-3E8B2C1D0CA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0CD77D3D-F109-564E-882B-8AE90E01B922}"/>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71472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D5443-90BC-2B4F-8861-11E5DDF141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EED7FF-BB12-444C-98ED-FAEDEEFDAC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1EA0BC4-1676-8543-BCB4-8B149867FC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3F69B2-3045-114A-8964-B529CAAAE93D}"/>
              </a:ext>
            </a:extLst>
          </p:cNvPr>
          <p:cNvSpPr>
            <a:spLocks noGrp="1"/>
          </p:cNvSpPr>
          <p:nvPr>
            <p:ph type="dt" sz="half" idx="10"/>
          </p:nvPr>
        </p:nvSpPr>
        <p:spPr/>
        <p:txBody>
          <a:bodyPr/>
          <a:lstStyle/>
          <a:p>
            <a:fld id="{E331444B-B92B-4E27-8C94-BB93EAF5CB18}" type="datetimeFigureOut">
              <a:rPr lang="en-US" smtClean="0"/>
              <a:t>5/18/19</a:t>
            </a:fld>
            <a:endParaRPr lang="en-US" dirty="0"/>
          </a:p>
        </p:txBody>
      </p:sp>
      <p:sp>
        <p:nvSpPr>
          <p:cNvPr id="6" name="Footer Placeholder 5">
            <a:extLst>
              <a:ext uri="{FF2B5EF4-FFF2-40B4-BE49-F238E27FC236}">
                <a16:creationId xmlns:a16="http://schemas.microsoft.com/office/drawing/2014/main" id="{F2F3F518-4389-AB4D-BA66-FD682963706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34B41CA-CAEA-244F-A439-0D798602FDF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451687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0AB63-4A67-2B4C-AD62-E262F5BAF2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BD3E3BC-D877-2C49-96DF-9E85014F94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34D652-14D9-4942-82A3-7195D14A86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0EB2D6-615B-7E45-898A-BC82D8B74C14}"/>
              </a:ext>
            </a:extLst>
          </p:cNvPr>
          <p:cNvSpPr>
            <a:spLocks noGrp="1"/>
          </p:cNvSpPr>
          <p:nvPr>
            <p:ph type="dt" sz="half" idx="10"/>
          </p:nvPr>
        </p:nvSpPr>
        <p:spPr/>
        <p:txBody>
          <a:bodyPr/>
          <a:lstStyle/>
          <a:p>
            <a:fld id="{363EFA5E-FA76-400D-B3DC-F0BA90E6D107}" type="datetimeFigureOut">
              <a:rPr lang="en-US" smtClean="0"/>
              <a:t>5/18/19</a:t>
            </a:fld>
            <a:endParaRPr lang="en-US" dirty="0"/>
          </a:p>
        </p:txBody>
      </p:sp>
      <p:sp>
        <p:nvSpPr>
          <p:cNvPr id="6" name="Footer Placeholder 5">
            <a:extLst>
              <a:ext uri="{FF2B5EF4-FFF2-40B4-BE49-F238E27FC236}">
                <a16:creationId xmlns:a16="http://schemas.microsoft.com/office/drawing/2014/main" id="{899CE06E-A193-E549-821C-03B3A0F0FB0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8DA1E5E-68EB-914A-8462-F47055D0466A}"/>
              </a:ext>
            </a:extLst>
          </p:cNvPr>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1111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7C9411-C9E7-9C49-8A3F-D9775DCD10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A456897-126A-4D4B-918E-145FED88E3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57B1DE-4CCC-FC42-AACF-C93AEC516E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6E9DEC-419B-4CC5-A080-3B06BD5A8291}" type="datetimeFigureOut">
              <a:rPr lang="en-US" smtClean="0"/>
              <a:t>5/18/19</a:t>
            </a:fld>
            <a:endParaRPr lang="en-US" dirty="0"/>
          </a:p>
        </p:txBody>
      </p:sp>
      <p:sp>
        <p:nvSpPr>
          <p:cNvPr id="5" name="Footer Placeholder 4">
            <a:extLst>
              <a:ext uri="{FF2B5EF4-FFF2-40B4-BE49-F238E27FC236}">
                <a16:creationId xmlns:a16="http://schemas.microsoft.com/office/drawing/2014/main" id="{F6F15FCE-6B4B-8842-94A9-456B7041FD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30E5810-C1AD-FE43-87B4-4A2624C889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941761357"/>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svg"/><Relationship Id="rId7" Type="http://schemas.openxmlformats.org/officeDocument/2006/relationships/diagramColors" Target="../diagrams/colors2.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5.png"/><Relationship Id="rId7" Type="http://schemas.openxmlformats.org/officeDocument/2006/relationships/diagramQuickStyle" Target="../diagrams/quickStyle3.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4" Type="http://schemas.openxmlformats.org/officeDocument/2006/relationships/image" Target="../media/image16.svg"/><Relationship Id="rId9" Type="http://schemas.microsoft.com/office/2007/relationships/diagramDrawing" Target="../diagrams/drawing3.xml"/></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tif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tbfacts.org/tb-statistics/" TargetMode="External"/><Relationship Id="rId2" Type="http://schemas.openxmlformats.org/officeDocument/2006/relationships/hyperlink" Target="http://www.bdbanalytics.ir/media/1123/storytelling-with-data-cole-nussbaumer-knaflic.pdf" TargetMode="External"/><Relationship Id="rId1" Type="http://schemas.openxmlformats.org/officeDocument/2006/relationships/slideLayout" Target="../slideLayouts/slideLayout12.xml"/><Relationship Id="rId5" Type="http://schemas.openxmlformats.org/officeDocument/2006/relationships/image" Target="../media/image27.sv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lumMod val="90000"/>
              </a:schemeClr>
            </a:gs>
            <a:gs pos="26000">
              <a:schemeClr val="bg2">
                <a:tint val="96000"/>
                <a:shade val="100000"/>
                <a:hueMod val="270000"/>
                <a:satMod val="200000"/>
                <a:lumMod val="128000"/>
              </a:schemeClr>
            </a:gs>
            <a:gs pos="65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A3C91-6757-6341-888B-3C132CEF4EBD}"/>
              </a:ext>
            </a:extLst>
          </p:cNvPr>
          <p:cNvSpPr>
            <a:spLocks noGrp="1"/>
          </p:cNvSpPr>
          <p:nvPr>
            <p:ph type="ctrTitle"/>
          </p:nvPr>
        </p:nvSpPr>
        <p:spPr>
          <a:xfrm>
            <a:off x="10586" y="4522632"/>
            <a:ext cx="7975655" cy="1379360"/>
          </a:xfrm>
        </p:spPr>
        <p:txBody>
          <a:bodyPr>
            <a:noAutofit/>
          </a:bodyPr>
          <a:lstStyle/>
          <a:p>
            <a:pPr algn="ctr"/>
            <a:r>
              <a:rPr lang="en-US" sz="3200" dirty="0"/>
              <a:t>STORYTELLING WITH TABLEAU &amp; R SHINY IMPORTANCE OF CONTEXT &amp; APPLICATION</a:t>
            </a:r>
          </a:p>
        </p:txBody>
      </p:sp>
      <p:sp>
        <p:nvSpPr>
          <p:cNvPr id="3" name="Subtitle 2">
            <a:extLst>
              <a:ext uri="{FF2B5EF4-FFF2-40B4-BE49-F238E27FC236}">
                <a16:creationId xmlns:a16="http://schemas.microsoft.com/office/drawing/2014/main" id="{1C60FF1A-B32F-C548-AB02-F9238F05BE8D}"/>
              </a:ext>
            </a:extLst>
          </p:cNvPr>
          <p:cNvSpPr>
            <a:spLocks noGrp="1"/>
          </p:cNvSpPr>
          <p:nvPr>
            <p:ph type="subTitle" idx="1"/>
          </p:nvPr>
        </p:nvSpPr>
        <p:spPr>
          <a:xfrm>
            <a:off x="8347766" y="4693920"/>
            <a:ext cx="3833647" cy="1523769"/>
          </a:xfrm>
        </p:spPr>
        <p:txBody>
          <a:bodyPr>
            <a:normAutofit/>
          </a:bodyPr>
          <a:lstStyle/>
          <a:p>
            <a:r>
              <a:rPr lang="en-US" sz="2400" dirty="0">
                <a:solidFill>
                  <a:schemeClr val="tx1">
                    <a:lumMod val="65000"/>
                    <a:lumOff val="35000"/>
                  </a:schemeClr>
                </a:solidFill>
              </a:rPr>
              <a:t>By: Anubhav Rastogi</a:t>
            </a:r>
          </a:p>
          <a:p>
            <a:r>
              <a:rPr lang="en-US" sz="2400" dirty="0">
                <a:solidFill>
                  <a:schemeClr val="tx1">
                    <a:lumMod val="65000"/>
                    <a:lumOff val="35000"/>
                  </a:schemeClr>
                </a:solidFill>
              </a:rPr>
              <a:t>Anastasiya Krymskaya</a:t>
            </a:r>
          </a:p>
          <a:p>
            <a:r>
              <a:rPr lang="en-US" sz="2400" dirty="0" err="1">
                <a:solidFill>
                  <a:schemeClr val="tx1">
                    <a:lumMod val="65000"/>
                    <a:lumOff val="35000"/>
                  </a:schemeClr>
                </a:solidFill>
              </a:rPr>
              <a:t>Manvinder</a:t>
            </a:r>
            <a:r>
              <a:rPr lang="en-US" sz="2400" dirty="0">
                <a:solidFill>
                  <a:schemeClr val="tx1">
                    <a:lumMod val="65000"/>
                    <a:lumOff val="35000"/>
                  </a:schemeClr>
                </a:solidFill>
              </a:rPr>
              <a:t> Kaur</a:t>
            </a:r>
          </a:p>
        </p:txBody>
      </p:sp>
      <p:pic>
        <p:nvPicPr>
          <p:cNvPr id="7" name="Picture 6">
            <a:extLst>
              <a:ext uri="{FF2B5EF4-FFF2-40B4-BE49-F238E27FC236}">
                <a16:creationId xmlns:a16="http://schemas.microsoft.com/office/drawing/2014/main" id="{04CE9DBE-D553-9543-860D-4527346AE7DD}"/>
              </a:ext>
            </a:extLst>
          </p:cNvPr>
          <p:cNvPicPr>
            <a:picLocks noChangeAspect="1"/>
          </p:cNvPicPr>
          <p:nvPr/>
        </p:nvPicPr>
        <p:blipFill rotWithShape="1">
          <a:blip r:embed="rId2"/>
          <a:srcRect t="6812" b="14254"/>
          <a:stretch/>
        </p:blipFill>
        <p:spPr>
          <a:xfrm>
            <a:off x="634275" y="640078"/>
            <a:ext cx="7495596" cy="3609141"/>
          </a:xfrm>
          <a:prstGeom prst="rect">
            <a:avLst/>
          </a:prstGeom>
          <a:ln>
            <a:noFill/>
          </a:ln>
          <a:effectLst>
            <a:outerShdw blurRad="76200" dist="63500" dir="5040000" algn="tl" rotWithShape="0">
              <a:srgbClr val="000000">
                <a:alpha val="41000"/>
              </a:srgbClr>
            </a:outerShdw>
          </a:effectLst>
        </p:spPr>
      </p:pic>
      <p:pic>
        <p:nvPicPr>
          <p:cNvPr id="4" name="Picture 3">
            <a:extLst>
              <a:ext uri="{FF2B5EF4-FFF2-40B4-BE49-F238E27FC236}">
                <a16:creationId xmlns:a16="http://schemas.microsoft.com/office/drawing/2014/main" id="{E6BBF669-9E71-E74F-9B9A-D8D213F6FE12}"/>
              </a:ext>
            </a:extLst>
          </p:cNvPr>
          <p:cNvPicPr>
            <a:picLocks noChangeAspect="1"/>
          </p:cNvPicPr>
          <p:nvPr/>
        </p:nvPicPr>
        <p:blipFill>
          <a:blip r:embed="rId3"/>
          <a:stretch>
            <a:fillRect/>
          </a:stretch>
        </p:blipFill>
        <p:spPr>
          <a:xfrm>
            <a:off x="8347765" y="2339439"/>
            <a:ext cx="3661355" cy="1909779"/>
          </a:xfrm>
          <a:prstGeom prst="rect">
            <a:avLst/>
          </a:prstGeom>
          <a:noFill/>
          <a:ln>
            <a:solidFill>
              <a:schemeClr val="accent1"/>
            </a:solidFill>
          </a:ln>
        </p:spPr>
      </p:pic>
      <p:pic>
        <p:nvPicPr>
          <p:cNvPr id="6" name="Picture 5">
            <a:extLst>
              <a:ext uri="{FF2B5EF4-FFF2-40B4-BE49-F238E27FC236}">
                <a16:creationId xmlns:a16="http://schemas.microsoft.com/office/drawing/2014/main" id="{5C0C8A8A-9B52-DF40-886C-3DEA87191002}"/>
              </a:ext>
            </a:extLst>
          </p:cNvPr>
          <p:cNvPicPr>
            <a:picLocks noChangeAspect="1"/>
          </p:cNvPicPr>
          <p:nvPr/>
        </p:nvPicPr>
        <p:blipFill>
          <a:blip r:embed="rId4"/>
          <a:stretch>
            <a:fillRect/>
          </a:stretch>
        </p:blipFill>
        <p:spPr>
          <a:xfrm>
            <a:off x="8347765" y="658847"/>
            <a:ext cx="3661355" cy="1763720"/>
          </a:xfrm>
          <a:prstGeom prst="rect">
            <a:avLst/>
          </a:prstGeom>
          <a:ln>
            <a:solidFill>
              <a:schemeClr val="accent1"/>
            </a:solidFill>
          </a:ln>
        </p:spPr>
      </p:pic>
    </p:spTree>
    <p:extLst>
      <p:ext uri="{BB962C8B-B14F-4D97-AF65-F5344CB8AC3E}">
        <p14:creationId xmlns:p14="http://schemas.microsoft.com/office/powerpoint/2010/main" val="3502120862"/>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9" presetClass="entr" presetSubtype="0" fill="hold" nodeType="after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par>
                          <p:cTn id="14" fill="hold">
                            <p:stCondLst>
                              <p:cond delay="1500"/>
                            </p:stCondLst>
                            <p:childTnLst>
                              <p:par>
                                <p:cTn id="15" presetID="9" presetClass="entr" presetSubtype="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dissolve">
                                      <p:cBhvr>
                                        <p:cTn id="17" dur="500"/>
                                        <p:tgtEl>
                                          <p:spTgt spid="3">
                                            <p:txEl>
                                              <p:pRg st="1" end="1"/>
                                            </p:txEl>
                                          </p:spTgt>
                                        </p:tgtEl>
                                      </p:cBhvr>
                                    </p:animEffect>
                                  </p:childTnLst>
                                </p:cTn>
                              </p:par>
                            </p:childTnLst>
                          </p:cTn>
                        </p:par>
                        <p:par>
                          <p:cTn id="18" fill="hold">
                            <p:stCondLst>
                              <p:cond delay="2000"/>
                            </p:stCondLst>
                            <p:childTnLst>
                              <p:par>
                                <p:cTn id="19" presetID="9" presetClass="entr" presetSubtype="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99A8B4F-0FED-46C0-9186-5A8E116D87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0"/>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A6861EE-7660-46C9-80BD-173B8F7454B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07AEB7-01A7-434D-A0F6-B2266851205B}"/>
              </a:ext>
            </a:extLst>
          </p:cNvPr>
          <p:cNvSpPr>
            <a:spLocks noGrp="1"/>
          </p:cNvSpPr>
          <p:nvPr>
            <p:ph type="title"/>
          </p:nvPr>
        </p:nvSpPr>
        <p:spPr>
          <a:xfrm>
            <a:off x="441605" y="120537"/>
            <a:ext cx="6318649" cy="1454051"/>
          </a:xfrm>
        </p:spPr>
        <p:txBody>
          <a:bodyPr>
            <a:normAutofit/>
          </a:bodyPr>
          <a:lstStyle/>
          <a:p>
            <a:r>
              <a:rPr lang="en-US" sz="3600" b="1" dirty="0">
                <a:solidFill>
                  <a:srgbClr val="000000"/>
                </a:solidFill>
              </a:rPr>
              <a:t>INTRODUCTION</a:t>
            </a:r>
          </a:p>
        </p:txBody>
      </p:sp>
      <p:sp>
        <p:nvSpPr>
          <p:cNvPr id="3" name="Content Placeholder 2">
            <a:extLst>
              <a:ext uri="{FF2B5EF4-FFF2-40B4-BE49-F238E27FC236}">
                <a16:creationId xmlns:a16="http://schemas.microsoft.com/office/drawing/2014/main" id="{4D0F2C1C-EFCA-DA49-9103-C95534DEBAC2}"/>
              </a:ext>
            </a:extLst>
          </p:cNvPr>
          <p:cNvSpPr>
            <a:spLocks noGrp="1"/>
          </p:cNvSpPr>
          <p:nvPr>
            <p:ph idx="1"/>
          </p:nvPr>
        </p:nvSpPr>
        <p:spPr>
          <a:xfrm>
            <a:off x="209437" y="1228564"/>
            <a:ext cx="5806545" cy="5248435"/>
          </a:xfrm>
        </p:spPr>
        <p:txBody>
          <a:bodyPr anchor="ctr">
            <a:normAutofit/>
          </a:bodyPr>
          <a:lstStyle/>
          <a:p>
            <a:pPr algn="just"/>
            <a:r>
              <a:rPr lang="en-US" sz="2000" dirty="0">
                <a:solidFill>
                  <a:srgbClr val="000000"/>
                </a:solidFill>
                <a:latin typeface="Comic Sans MS" panose="030F0902030302020204" pitchFamily="66" charset="0"/>
              </a:rPr>
              <a:t>The project relates to the Analysis of Global TB Burden Estimates.</a:t>
            </a:r>
          </a:p>
          <a:p>
            <a:pPr algn="just"/>
            <a:r>
              <a:rPr lang="en-US" sz="2000" dirty="0">
                <a:solidFill>
                  <a:srgbClr val="000000"/>
                </a:solidFill>
                <a:latin typeface="Comic Sans MS" panose="030F0902030302020204" pitchFamily="66" charset="0"/>
              </a:rPr>
              <a:t>The dataset represents the TB statuses and other related attributes across the different nations of the world.</a:t>
            </a:r>
          </a:p>
          <a:p>
            <a:pPr algn="just"/>
            <a:r>
              <a:rPr lang="en-US" sz="2000" dirty="0">
                <a:solidFill>
                  <a:srgbClr val="000000"/>
                </a:solidFill>
                <a:latin typeface="Comic Sans MS" panose="030F0902030302020204" pitchFamily="66" charset="0"/>
              </a:rPr>
              <a:t>The dataset includes 5120 rows and 47 columns.</a:t>
            </a:r>
          </a:p>
          <a:p>
            <a:pPr algn="just"/>
            <a:r>
              <a:rPr lang="en-US" sz="2000" dirty="0">
                <a:solidFill>
                  <a:srgbClr val="000000"/>
                </a:solidFill>
                <a:latin typeface="Comic Sans MS" panose="030F0902030302020204" pitchFamily="66" charset="0"/>
              </a:rPr>
              <a:t>We used Tableau to create multiple dashboards combined together to form a story.</a:t>
            </a:r>
          </a:p>
          <a:p>
            <a:pPr algn="just"/>
            <a:r>
              <a:rPr lang="en-US" sz="2000" dirty="0">
                <a:solidFill>
                  <a:srgbClr val="000000"/>
                </a:solidFill>
                <a:latin typeface="Comic Sans MS" panose="030F0902030302020204" pitchFamily="66" charset="0"/>
              </a:rPr>
              <a:t>We used </a:t>
            </a:r>
            <a:r>
              <a:rPr lang="en-US" sz="2000" dirty="0" err="1">
                <a:solidFill>
                  <a:srgbClr val="000000"/>
                </a:solidFill>
                <a:latin typeface="Comic Sans MS" panose="030F0902030302020204" pitchFamily="66" charset="0"/>
              </a:rPr>
              <a:t>Rstudio</a:t>
            </a:r>
            <a:r>
              <a:rPr lang="en-US" sz="2000" dirty="0">
                <a:solidFill>
                  <a:srgbClr val="000000"/>
                </a:solidFill>
                <a:latin typeface="Comic Sans MS" panose="030F0902030302020204" pitchFamily="66" charset="0"/>
              </a:rPr>
              <a:t> to generate the graphs and reactive applications. </a:t>
            </a:r>
          </a:p>
          <a:p>
            <a:pPr algn="just"/>
            <a:r>
              <a:rPr lang="en-US" sz="2000" dirty="0">
                <a:solidFill>
                  <a:srgbClr val="000000"/>
                </a:solidFill>
                <a:latin typeface="Comic Sans MS" panose="030F0902030302020204" pitchFamily="66" charset="0"/>
              </a:rPr>
              <a:t>Further, we have used certain R libraries such as shiny, </a:t>
            </a:r>
            <a:r>
              <a:rPr lang="en-US" sz="2000" dirty="0" err="1">
                <a:solidFill>
                  <a:srgbClr val="000000"/>
                </a:solidFill>
                <a:latin typeface="Comic Sans MS" panose="030F0902030302020204" pitchFamily="66" charset="0"/>
              </a:rPr>
              <a:t>readxl</a:t>
            </a:r>
            <a:r>
              <a:rPr lang="en-US" sz="2000" dirty="0">
                <a:solidFill>
                  <a:srgbClr val="000000"/>
                </a:solidFill>
                <a:latin typeface="Comic Sans MS" panose="030F0902030302020204" pitchFamily="66" charset="0"/>
              </a:rPr>
              <a:t> and </a:t>
            </a:r>
            <a:r>
              <a:rPr lang="en-US" sz="2000" dirty="0" err="1">
                <a:solidFill>
                  <a:srgbClr val="000000"/>
                </a:solidFill>
                <a:latin typeface="Comic Sans MS" panose="030F0902030302020204" pitchFamily="66" charset="0"/>
              </a:rPr>
              <a:t>ggplot</a:t>
            </a:r>
            <a:r>
              <a:rPr lang="en-US" sz="2000" dirty="0">
                <a:solidFill>
                  <a:srgbClr val="000000"/>
                </a:solidFill>
                <a:latin typeface="Comic Sans MS" panose="030F0902030302020204" pitchFamily="66" charset="0"/>
              </a:rPr>
              <a:t> to prepare graphical representation of our analysis and findings. </a:t>
            </a:r>
          </a:p>
        </p:txBody>
      </p:sp>
      <p:sp>
        <p:nvSpPr>
          <p:cNvPr id="22" name="Oval 21">
            <a:extLst>
              <a:ext uri="{FF2B5EF4-FFF2-40B4-BE49-F238E27FC236}">
                <a16:creationId xmlns:a16="http://schemas.microsoft.com/office/drawing/2014/main" id="{38A69B74-22E3-47CC-823F-18BE7930C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636" y="2960687"/>
            <a:ext cx="2668748" cy="2668748"/>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71">
            <a:extLst>
              <a:ext uri="{FF2B5EF4-FFF2-40B4-BE49-F238E27FC236}">
                <a16:creationId xmlns:a16="http://schemas.microsoft.com/office/drawing/2014/main" id="{1778637B-5DB8-4A75-B2E6-FC2B1BB9A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7014" y="2"/>
            <a:ext cx="4034987" cy="3428147"/>
          </a:xfrm>
          <a:custGeom>
            <a:avLst/>
            <a:gdLst>
              <a:gd name="connsiteX0" fmla="*/ 350825 w 4034987"/>
              <a:gd name="connsiteY0" fmla="*/ 0 h 3428147"/>
              <a:gd name="connsiteX1" fmla="*/ 4034987 w 4034987"/>
              <a:gd name="connsiteY1" fmla="*/ 0 h 3428147"/>
              <a:gd name="connsiteX2" fmla="*/ 4034987 w 4034987"/>
              <a:gd name="connsiteY2" fmla="*/ 2505205 h 3428147"/>
              <a:gd name="connsiteX3" fmla="*/ 3951822 w 4034987"/>
              <a:gd name="connsiteY3" fmla="*/ 2616420 h 3428147"/>
              <a:gd name="connsiteX4" fmla="*/ 2230590 w 4034987"/>
              <a:gd name="connsiteY4" fmla="*/ 3428147 h 3428147"/>
              <a:gd name="connsiteX5" fmla="*/ 0 w 4034987"/>
              <a:gd name="connsiteY5" fmla="*/ 1197557 h 3428147"/>
              <a:gd name="connsiteX6" fmla="*/ 269220 w 4034987"/>
              <a:gd name="connsiteY6" fmla="*/ 134326 h 342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987" h="3428147">
                <a:moveTo>
                  <a:pt x="350825" y="0"/>
                </a:moveTo>
                <a:lnTo>
                  <a:pt x="4034987" y="0"/>
                </a:lnTo>
                <a:lnTo>
                  <a:pt x="4034987" y="2505205"/>
                </a:lnTo>
                <a:lnTo>
                  <a:pt x="3951822" y="2616420"/>
                </a:lnTo>
                <a:cubicBezTo>
                  <a:pt x="3542699" y="3112162"/>
                  <a:pt x="2923546" y="3428147"/>
                  <a:pt x="2230590" y="3428147"/>
                </a:cubicBezTo>
                <a:cubicBezTo>
                  <a:pt x="998669" y="3428147"/>
                  <a:pt x="0" y="2429478"/>
                  <a:pt x="0" y="1197557"/>
                </a:cubicBezTo>
                <a:cubicBezTo>
                  <a:pt x="0" y="812582"/>
                  <a:pt x="97526" y="450385"/>
                  <a:pt x="269220" y="134326"/>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Lightbulb">
            <a:extLst>
              <a:ext uri="{FF2B5EF4-FFF2-40B4-BE49-F238E27FC236}">
                <a16:creationId xmlns:a16="http://schemas.microsoft.com/office/drawing/2014/main" id="{FF5A21CD-DD1E-894E-88F5-BEC84E933A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47972" y="210817"/>
            <a:ext cx="2429582" cy="2429582"/>
          </a:xfrm>
          <a:prstGeom prst="rect">
            <a:avLst/>
          </a:prstGeom>
        </p:spPr>
      </p:pic>
      <p:pic>
        <p:nvPicPr>
          <p:cNvPr id="5" name="Graphic 4" descr="Puzzle">
            <a:extLst>
              <a:ext uri="{FF2B5EF4-FFF2-40B4-BE49-F238E27FC236}">
                <a16:creationId xmlns:a16="http://schemas.microsoft.com/office/drawing/2014/main" id="{8DB7CA77-3006-6243-858A-A656FC4E6F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3910" y="3478741"/>
            <a:ext cx="1606964" cy="1606964"/>
          </a:xfrm>
          <a:prstGeom prst="rect">
            <a:avLst/>
          </a:prstGeom>
        </p:spPr>
      </p:pic>
      <p:sp>
        <p:nvSpPr>
          <p:cNvPr id="26" name="Freeform 75">
            <a:extLst>
              <a:ext uri="{FF2B5EF4-FFF2-40B4-BE49-F238E27FC236}">
                <a16:creationId xmlns:a16="http://schemas.microsoft.com/office/drawing/2014/main" id="{0035A30C-45F3-4EFB-B2E8-6E2A11843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59131" y="4258570"/>
            <a:ext cx="3132869" cy="2599430"/>
          </a:xfrm>
          <a:custGeom>
            <a:avLst/>
            <a:gdLst>
              <a:gd name="connsiteX0" fmla="*/ 1612418 w 3061881"/>
              <a:gd name="connsiteY0" fmla="*/ 0 h 2540529"/>
              <a:gd name="connsiteX1" fmla="*/ 3030226 w 3061881"/>
              <a:gd name="connsiteY1" fmla="*/ 843844 h 2540529"/>
              <a:gd name="connsiteX2" fmla="*/ 3061881 w 3061881"/>
              <a:gd name="connsiteY2" fmla="*/ 909556 h 2540529"/>
              <a:gd name="connsiteX3" fmla="*/ 3061881 w 3061881"/>
              <a:gd name="connsiteY3" fmla="*/ 2315281 h 2540529"/>
              <a:gd name="connsiteX4" fmla="*/ 3030226 w 3061881"/>
              <a:gd name="connsiteY4" fmla="*/ 2380992 h 2540529"/>
              <a:gd name="connsiteX5" fmla="*/ 2949460 w 3061881"/>
              <a:gd name="connsiteY5" fmla="*/ 2513937 h 2540529"/>
              <a:gd name="connsiteX6" fmla="*/ 2929575 w 3061881"/>
              <a:gd name="connsiteY6" fmla="*/ 2540529 h 2540529"/>
              <a:gd name="connsiteX7" fmla="*/ 295261 w 3061881"/>
              <a:gd name="connsiteY7" fmla="*/ 2540529 h 2540529"/>
              <a:gd name="connsiteX8" fmla="*/ 275376 w 3061881"/>
              <a:gd name="connsiteY8" fmla="*/ 2513937 h 2540529"/>
              <a:gd name="connsiteX9" fmla="*/ 0 w 3061881"/>
              <a:gd name="connsiteY9" fmla="*/ 1612418 h 2540529"/>
              <a:gd name="connsiteX10" fmla="*/ 1612418 w 3061881"/>
              <a:gd name="connsiteY10" fmla="*/ 0 h 254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61881" h="2540529">
                <a:moveTo>
                  <a:pt x="1612418" y="0"/>
                </a:moveTo>
                <a:cubicBezTo>
                  <a:pt x="2224646" y="0"/>
                  <a:pt x="2757180" y="341213"/>
                  <a:pt x="3030226" y="843844"/>
                </a:cubicBezTo>
                <a:lnTo>
                  <a:pt x="3061881" y="909556"/>
                </a:lnTo>
                <a:lnTo>
                  <a:pt x="3061881" y="2315281"/>
                </a:lnTo>
                <a:lnTo>
                  <a:pt x="3030226" y="2380992"/>
                </a:lnTo>
                <a:cubicBezTo>
                  <a:pt x="3005404" y="2426686"/>
                  <a:pt x="2978437" y="2471046"/>
                  <a:pt x="2949460" y="2513937"/>
                </a:cubicBezTo>
                <a:lnTo>
                  <a:pt x="2929575" y="2540529"/>
                </a:lnTo>
                <a:lnTo>
                  <a:pt x="295261" y="2540529"/>
                </a:lnTo>
                <a:lnTo>
                  <a:pt x="275376" y="2513937"/>
                </a:lnTo>
                <a:cubicBezTo>
                  <a:pt x="101518" y="2256593"/>
                  <a:pt x="0" y="1946361"/>
                  <a:pt x="0" y="1612418"/>
                </a:cubicBezTo>
                <a:cubicBezTo>
                  <a:pt x="0" y="721904"/>
                  <a:pt x="721904" y="0"/>
                  <a:pt x="1612418"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 name="Graphic 12" descr="Bullseye">
            <a:extLst>
              <a:ext uri="{FF2B5EF4-FFF2-40B4-BE49-F238E27FC236}">
                <a16:creationId xmlns:a16="http://schemas.microsoft.com/office/drawing/2014/main" id="{2960C84D-4C6A-6643-89DD-14B79E237D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18893" y="5010263"/>
            <a:ext cx="1661466" cy="1661466"/>
          </a:xfrm>
          <a:prstGeom prst="rect">
            <a:avLst/>
          </a:prstGeom>
        </p:spPr>
      </p:pic>
    </p:spTree>
    <p:extLst>
      <p:ext uri="{BB962C8B-B14F-4D97-AF65-F5344CB8AC3E}">
        <p14:creationId xmlns:p14="http://schemas.microsoft.com/office/powerpoint/2010/main" val="2897110853"/>
      </p:ext>
    </p:extLst>
  </p:cSld>
  <p:clrMapOvr>
    <a:masterClrMapping/>
  </p:clrMapOvr>
  <mc:AlternateContent xmlns:mc="http://schemas.openxmlformats.org/markup-compatibility/2006" xmlns:p14="http://schemas.microsoft.com/office/powerpoint/2010/main">
    <mc:Choice Requires="p14">
      <p:transition spd="slow" p14:dur="1250" advClick="0">
        <p14:flip dir="r"/>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anim calcmode="lin" valueType="num">
                                      <p:cBhvr>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anim calcmode="lin" valueType="num">
                                      <p:cBhvr>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0" dur="5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42" presetClass="entr" presetSubtype="0" fill="hold" nodeType="after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anim calcmode="lin" valueType="num">
                                      <p:cBhvr>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6" dur="5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7" fill="hold">
                            <p:stCondLst>
                              <p:cond delay="2000"/>
                            </p:stCondLst>
                            <p:childTnLst>
                              <p:par>
                                <p:cTn id="28" presetID="42" presetClass="entr" presetSubtype="0" fill="hold"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anim calcmode="lin" valueType="num">
                                      <p:cBhvr>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2" dur="5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par>
                          <p:cTn id="33" fill="hold">
                            <p:stCondLst>
                              <p:cond delay="2500"/>
                            </p:stCondLst>
                            <p:childTnLst>
                              <p:par>
                                <p:cTn id="34" presetID="42" presetClass="entr" presetSubtype="0" fill="hold" nodeType="after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fade">
                                      <p:cBhvr>
                                        <p:cTn id="36" dur="500"/>
                                        <p:tgtEl>
                                          <p:spTgt spid="3">
                                            <p:txEl>
                                              <p:pRg st="4" end="4"/>
                                            </p:txEl>
                                          </p:spTgt>
                                        </p:tgtEl>
                                      </p:cBhvr>
                                    </p:animEffect>
                                    <p:anim calcmode="lin" valueType="num">
                                      <p:cBhvr>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8" dur="5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42" presetClass="entr" presetSubtype="0" fill="hold" nodeType="after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500"/>
                                        <p:tgtEl>
                                          <p:spTgt spid="3">
                                            <p:txEl>
                                              <p:pRg st="5" end="5"/>
                                            </p:txEl>
                                          </p:spTgt>
                                        </p:tgtEl>
                                      </p:cBhvr>
                                    </p:animEffect>
                                    <p:anim calcmode="lin" valueType="num">
                                      <p:cBhvr>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par>
                          <p:cTn id="45" fill="hold">
                            <p:stCondLst>
                              <p:cond delay="3500"/>
                            </p:stCondLst>
                            <p:childTnLst>
                              <p:par>
                                <p:cTn id="46" presetID="2" presetClass="entr" presetSubtype="4" fill="hold" nodeType="after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10" fill="hold"/>
                                        <p:tgtEl>
                                          <p:spTgt spid="13"/>
                                        </p:tgtEl>
                                        <p:attrNameLst>
                                          <p:attrName>ppt_x</p:attrName>
                                        </p:attrNameLst>
                                      </p:cBhvr>
                                      <p:tavLst>
                                        <p:tav tm="0">
                                          <p:val>
                                            <p:strVal val="#ppt_x"/>
                                          </p:val>
                                        </p:tav>
                                        <p:tav tm="100000">
                                          <p:val>
                                            <p:strVal val="#ppt_x"/>
                                          </p:val>
                                        </p:tav>
                                      </p:tavLst>
                                    </p:anim>
                                    <p:anim calcmode="lin" valueType="num">
                                      <p:cBhvr additive="base">
                                        <p:cTn id="49" dur="1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47982">
              <a:schemeClr val="bg2"/>
            </a:gs>
            <a:gs pos="3000">
              <a:schemeClr val="bg1"/>
            </a:gs>
            <a:gs pos="37000">
              <a:schemeClr val="bg2">
                <a:lumMod val="90000"/>
              </a:schemeClr>
            </a:gs>
            <a:gs pos="100000">
              <a:schemeClr val="tx1"/>
            </a:gs>
          </a:gsLst>
          <a:lin ang="2700000" scaled="1"/>
        </a:gradFill>
        <a:effectLst/>
      </p:bgPr>
    </p:bg>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DF7C10F6-4D31-4A4B-8499-48368BB3B1A8}"/>
              </a:ext>
            </a:extLst>
          </p:cNvPr>
          <p:cNvGraphicFramePr/>
          <p:nvPr>
            <p:extLst>
              <p:ext uri="{D42A27DB-BD31-4B8C-83A1-F6EECF244321}">
                <p14:modId xmlns:p14="http://schemas.microsoft.com/office/powerpoint/2010/main" val="502411520"/>
              </p:ext>
            </p:extLst>
          </p:nvPr>
        </p:nvGraphicFramePr>
        <p:xfrm>
          <a:off x="114302" y="228599"/>
          <a:ext cx="7429498" cy="6443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780BD099-BAE5-4144-9F2D-10A41DAD79B0}"/>
              </a:ext>
            </a:extLst>
          </p:cNvPr>
          <p:cNvSpPr txBox="1"/>
          <p:nvPr/>
        </p:nvSpPr>
        <p:spPr>
          <a:xfrm>
            <a:off x="8643938" y="714375"/>
            <a:ext cx="3548062" cy="830997"/>
          </a:xfrm>
          <a:prstGeom prst="rect">
            <a:avLst/>
          </a:prstGeom>
          <a:solidFill>
            <a:schemeClr val="tx2"/>
          </a:solidFill>
        </p:spPr>
        <p:txBody>
          <a:bodyPr wrap="square" rtlCol="0">
            <a:spAutoFit/>
          </a:bodyPr>
          <a:lstStyle/>
          <a:p>
            <a:pPr algn="r"/>
            <a:r>
              <a:rPr lang="en-US" sz="2400" b="1" dirty="0">
                <a:solidFill>
                  <a:schemeClr val="bg1"/>
                </a:solidFill>
              </a:rPr>
              <a:t>VARIABLES USED FOR ANALYSIS</a:t>
            </a:r>
          </a:p>
        </p:txBody>
      </p:sp>
      <p:sp>
        <p:nvSpPr>
          <p:cNvPr id="6" name="TextBox 5">
            <a:extLst>
              <a:ext uri="{FF2B5EF4-FFF2-40B4-BE49-F238E27FC236}">
                <a16:creationId xmlns:a16="http://schemas.microsoft.com/office/drawing/2014/main" id="{A73EF029-BBB0-9C4E-B185-262A3AB76F99}"/>
              </a:ext>
            </a:extLst>
          </p:cNvPr>
          <p:cNvSpPr txBox="1"/>
          <p:nvPr/>
        </p:nvSpPr>
        <p:spPr>
          <a:xfrm>
            <a:off x="7886778" y="5391397"/>
            <a:ext cx="4190920" cy="369332"/>
          </a:xfrm>
          <a:prstGeom prst="rect">
            <a:avLst/>
          </a:prstGeom>
          <a:noFill/>
        </p:spPr>
        <p:txBody>
          <a:bodyPr wrap="square" rtlCol="0">
            <a:spAutoFit/>
          </a:bodyPr>
          <a:lstStyle/>
          <a:p>
            <a:pPr algn="ctr"/>
            <a:r>
              <a:rPr lang="en-US" b="1" dirty="0">
                <a:solidFill>
                  <a:schemeClr val="bg1"/>
                </a:solidFill>
              </a:rPr>
              <a:t>SCREENSHOT OF TUBERCULOSIS DATASET</a:t>
            </a:r>
          </a:p>
        </p:txBody>
      </p:sp>
      <p:pic>
        <p:nvPicPr>
          <p:cNvPr id="4" name="Picture 3">
            <a:extLst>
              <a:ext uri="{FF2B5EF4-FFF2-40B4-BE49-F238E27FC236}">
                <a16:creationId xmlns:a16="http://schemas.microsoft.com/office/drawing/2014/main" id="{5904983F-5243-FE4E-B08E-C46A2355C29E}"/>
              </a:ext>
            </a:extLst>
          </p:cNvPr>
          <p:cNvPicPr>
            <a:picLocks noChangeAspect="1"/>
          </p:cNvPicPr>
          <p:nvPr/>
        </p:nvPicPr>
        <p:blipFill>
          <a:blip r:embed="rId7"/>
          <a:stretch>
            <a:fillRect/>
          </a:stretch>
        </p:blipFill>
        <p:spPr>
          <a:xfrm>
            <a:off x="7886778" y="3509727"/>
            <a:ext cx="4190920" cy="1869795"/>
          </a:xfrm>
          <a:prstGeom prst="rect">
            <a:avLst/>
          </a:prstGeom>
        </p:spPr>
      </p:pic>
    </p:spTree>
    <p:extLst>
      <p:ext uri="{BB962C8B-B14F-4D97-AF65-F5344CB8AC3E}">
        <p14:creationId xmlns:p14="http://schemas.microsoft.com/office/powerpoint/2010/main" val="18027196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CFFBAD"/>
            </a:gs>
            <a:gs pos="0">
              <a:schemeClr val="accent3">
                <a:lumMod val="45000"/>
                <a:lumOff val="55000"/>
              </a:schemeClr>
            </a:gs>
            <a:gs pos="98000">
              <a:schemeClr val="tx1">
                <a:lumMod val="85000"/>
                <a:lumOff val="15000"/>
              </a:schemeClr>
            </a:gs>
            <a:gs pos="62000">
              <a:schemeClr val="accent3">
                <a:lumMod val="40000"/>
                <a:lumOff val="60000"/>
              </a:schemeClr>
            </a:gs>
            <a:gs pos="37000">
              <a:schemeClr val="accent3">
                <a:lumMod val="45000"/>
                <a:lumOff val="55000"/>
              </a:schemeClr>
            </a:gs>
            <a:gs pos="12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97F2-D0A5-974F-B1C1-AECE76C44B63}"/>
              </a:ext>
            </a:extLst>
          </p:cNvPr>
          <p:cNvSpPr>
            <a:spLocks noGrp="1"/>
          </p:cNvSpPr>
          <p:nvPr>
            <p:ph type="title"/>
          </p:nvPr>
        </p:nvSpPr>
        <p:spPr>
          <a:xfrm>
            <a:off x="906265" y="605642"/>
            <a:ext cx="10397015" cy="1080938"/>
          </a:xfrm>
        </p:spPr>
        <p:txBody>
          <a:bodyPr/>
          <a:lstStyle/>
          <a:p>
            <a:pPr algn="ctr"/>
            <a:r>
              <a:rPr lang="en-US" dirty="0"/>
              <a:t>QUESTIONS ASKED ?</a:t>
            </a:r>
          </a:p>
        </p:txBody>
      </p:sp>
      <p:pic>
        <p:nvPicPr>
          <p:cNvPr id="15" name="Graphic 14" descr="Upward trend">
            <a:extLst>
              <a:ext uri="{FF2B5EF4-FFF2-40B4-BE49-F238E27FC236}">
                <a16:creationId xmlns:a16="http://schemas.microsoft.com/office/drawing/2014/main" id="{1842457B-0E5F-7E4A-9156-198ABC31F49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0468" y="817811"/>
            <a:ext cx="1045624" cy="1045624"/>
          </a:xfrm>
          <a:prstGeom prst="rect">
            <a:avLst/>
          </a:prstGeom>
        </p:spPr>
      </p:pic>
      <p:graphicFrame>
        <p:nvGraphicFramePr>
          <p:cNvPr id="13" name="Diagram 12">
            <a:extLst>
              <a:ext uri="{FF2B5EF4-FFF2-40B4-BE49-F238E27FC236}">
                <a16:creationId xmlns:a16="http://schemas.microsoft.com/office/drawing/2014/main" id="{8A21CD93-25C6-4A46-96F4-22F85D1502FC}"/>
              </a:ext>
            </a:extLst>
          </p:cNvPr>
          <p:cNvGraphicFramePr/>
          <p:nvPr>
            <p:extLst>
              <p:ext uri="{D42A27DB-BD31-4B8C-83A1-F6EECF244321}">
                <p14:modId xmlns:p14="http://schemas.microsoft.com/office/powerpoint/2010/main" val="3316294734"/>
              </p:ext>
            </p:extLst>
          </p:nvPr>
        </p:nvGraphicFramePr>
        <p:xfrm>
          <a:off x="691613" y="605642"/>
          <a:ext cx="10808773" cy="642732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73560850"/>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 presetClass="entr" presetSubtype="1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heckerboard(across)">
                                      <p:cBhvr>
                                        <p:cTn id="13" dur="500"/>
                                        <p:tgtEl>
                                          <p:spTgt spid="15"/>
                                        </p:tgtEl>
                                      </p:cBhvr>
                                    </p:animEffect>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2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297F2-D0A5-974F-B1C1-AECE76C44B63}"/>
              </a:ext>
            </a:extLst>
          </p:cNvPr>
          <p:cNvSpPr>
            <a:spLocks noGrp="1"/>
          </p:cNvSpPr>
          <p:nvPr>
            <p:ph type="title"/>
          </p:nvPr>
        </p:nvSpPr>
        <p:spPr>
          <a:xfrm>
            <a:off x="1993663" y="277342"/>
            <a:ext cx="10397015" cy="1080938"/>
          </a:xfrm>
        </p:spPr>
        <p:txBody>
          <a:bodyPr/>
          <a:lstStyle/>
          <a:p>
            <a:r>
              <a:rPr lang="en-US" dirty="0"/>
              <a:t>A FEW MORE QUESTIONS ASKED ?</a:t>
            </a:r>
          </a:p>
        </p:txBody>
      </p:sp>
      <p:pic>
        <p:nvPicPr>
          <p:cNvPr id="15" name="Graphic 14" descr="Help">
            <a:extLst>
              <a:ext uri="{FF2B5EF4-FFF2-40B4-BE49-F238E27FC236}">
                <a16:creationId xmlns:a16="http://schemas.microsoft.com/office/drawing/2014/main" id="{1842457B-0E5F-7E4A-9156-198ABC31F49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678868" y="312656"/>
            <a:ext cx="1045624" cy="1045624"/>
          </a:xfrm>
          <a:prstGeom prst="rect">
            <a:avLst/>
          </a:prstGeom>
        </p:spPr>
      </p:pic>
      <p:graphicFrame>
        <p:nvGraphicFramePr>
          <p:cNvPr id="13" name="Diagram 12">
            <a:extLst>
              <a:ext uri="{FF2B5EF4-FFF2-40B4-BE49-F238E27FC236}">
                <a16:creationId xmlns:a16="http://schemas.microsoft.com/office/drawing/2014/main" id="{8A21CD93-25C6-4A46-96F4-22F85D1502FC}"/>
              </a:ext>
            </a:extLst>
          </p:cNvPr>
          <p:cNvGraphicFramePr/>
          <p:nvPr>
            <p:extLst>
              <p:ext uri="{D42A27DB-BD31-4B8C-83A1-F6EECF244321}">
                <p14:modId xmlns:p14="http://schemas.microsoft.com/office/powerpoint/2010/main" val="2019045493"/>
              </p:ext>
            </p:extLst>
          </p:nvPr>
        </p:nvGraphicFramePr>
        <p:xfrm>
          <a:off x="691613" y="605642"/>
          <a:ext cx="10808773" cy="64273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208324942"/>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 presetClass="entr" presetSubtype="1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checkerboard(across)">
                                      <p:cBhvr>
                                        <p:cTn id="13" dur="500"/>
                                        <p:tgtEl>
                                          <p:spTgt spid="15"/>
                                        </p:tgtEl>
                                      </p:cBhvr>
                                    </p:animEffect>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13"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gradFill rotWithShape="1">
          <a:gsLst>
            <a:gs pos="0">
              <a:schemeClr val="bg2">
                <a:tint val="96000"/>
                <a:shade val="100000"/>
                <a:hueMod val="270000"/>
                <a:satMod val="200000"/>
                <a:lumMod val="28000"/>
                <a:lumOff val="72000"/>
              </a:schemeClr>
            </a:gs>
            <a:gs pos="41000">
              <a:schemeClr val="bg2">
                <a:shade val="100000"/>
                <a:hueMod val="100000"/>
                <a:satMod val="110000"/>
                <a:lumMod val="70000"/>
                <a:lumOff val="30000"/>
              </a:schemeClr>
            </a:gs>
            <a:gs pos="100000">
              <a:schemeClr val="bg2">
                <a:lumMod val="50000"/>
              </a:schemeClr>
            </a:gs>
            <a:gs pos="69000">
              <a:schemeClr val="bg2"/>
            </a:gs>
          </a:gsLst>
          <a:lin ang="252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D284F-54FE-BF44-A813-E3C73DF1FA1D}"/>
              </a:ext>
            </a:extLst>
          </p:cNvPr>
          <p:cNvSpPr>
            <a:spLocks noGrp="1"/>
          </p:cNvSpPr>
          <p:nvPr>
            <p:ph type="title"/>
          </p:nvPr>
        </p:nvSpPr>
        <p:spPr>
          <a:xfrm>
            <a:off x="0" y="833813"/>
            <a:ext cx="9613859" cy="1080940"/>
          </a:xfrm>
          <a:solidFill>
            <a:schemeClr val="bg1"/>
          </a:solidFill>
        </p:spPr>
        <p:txBody>
          <a:bodyPr>
            <a:normAutofit/>
          </a:bodyPr>
          <a:lstStyle/>
          <a:p>
            <a:r>
              <a:rPr lang="en-US" sz="3200" b="1" dirty="0"/>
              <a:t>FINDINGS AND ANALYSIS</a:t>
            </a:r>
          </a:p>
        </p:txBody>
      </p:sp>
      <p:sp>
        <p:nvSpPr>
          <p:cNvPr id="4" name="Text Placeholder 3">
            <a:extLst>
              <a:ext uri="{FF2B5EF4-FFF2-40B4-BE49-F238E27FC236}">
                <a16:creationId xmlns:a16="http://schemas.microsoft.com/office/drawing/2014/main" id="{69ED5AAD-CB81-054E-B2B3-6067206AA2C9}"/>
              </a:ext>
            </a:extLst>
          </p:cNvPr>
          <p:cNvSpPr>
            <a:spLocks noGrp="1"/>
          </p:cNvSpPr>
          <p:nvPr>
            <p:ph type="body" sz="half" idx="2"/>
          </p:nvPr>
        </p:nvSpPr>
        <p:spPr>
          <a:xfrm>
            <a:off x="114299" y="1971675"/>
            <a:ext cx="8961967" cy="4886325"/>
          </a:xfrm>
        </p:spPr>
        <p:txBody>
          <a:bodyPr>
            <a:normAutofit/>
          </a:bodyPr>
          <a:lstStyle/>
          <a:p>
            <a:pPr marL="285750" indent="-285750" algn="just">
              <a:lnSpc>
                <a:spcPct val="150000"/>
              </a:lnSpc>
              <a:buFont typeface="Wingdings" pitchFamily="2" charset="2"/>
              <a:buChar char="ü"/>
            </a:pPr>
            <a:r>
              <a:rPr lang="en-US" dirty="0">
                <a:latin typeface="Chalkduster" panose="03050602040202020205" pitchFamily="66" charset="77"/>
              </a:rPr>
              <a:t>The mortality has become lower, that is a positive sign. The lowest mortality is in Norway, United States and Canada. The highest mortality of TB is in Somalia, Nigeria and Cambodia.</a:t>
            </a:r>
          </a:p>
          <a:p>
            <a:pPr marL="285750" indent="-285750" algn="just">
              <a:lnSpc>
                <a:spcPct val="150000"/>
              </a:lnSpc>
              <a:buFont typeface="Wingdings" pitchFamily="2" charset="2"/>
              <a:buChar char="ü"/>
            </a:pPr>
            <a:r>
              <a:rPr lang="en-US" dirty="0">
                <a:latin typeface="Chalkduster" panose="03050602040202020205" pitchFamily="66" charset="77"/>
              </a:rPr>
              <a:t>Mostly, throughout the world, the median value of estimated incidence per 100,000 population is 61. </a:t>
            </a:r>
          </a:p>
          <a:p>
            <a:pPr marL="285750" indent="-285750" algn="just">
              <a:lnSpc>
                <a:spcPct val="150000"/>
              </a:lnSpc>
              <a:buFont typeface="Wingdings" pitchFamily="2" charset="2"/>
              <a:buChar char="ü"/>
            </a:pPr>
            <a:r>
              <a:rPr lang="en-US" dirty="0">
                <a:latin typeface="Chalkduster" panose="03050602040202020205" pitchFamily="66" charset="77"/>
              </a:rPr>
              <a:t>Deaths of Tuberculosis are positively correlated with HIV(+) results. The countries with the highest percentage of HIV+ incidents are Zimbabwe, Malawi and Zambia. </a:t>
            </a:r>
          </a:p>
          <a:p>
            <a:pPr marL="285750" indent="-285750" algn="just">
              <a:lnSpc>
                <a:spcPct val="150000"/>
              </a:lnSpc>
              <a:buFont typeface="Wingdings" pitchFamily="2" charset="2"/>
              <a:buChar char="ü"/>
            </a:pPr>
            <a:r>
              <a:rPr lang="en-US" dirty="0">
                <a:latin typeface="Chalkduster" panose="03050602040202020205" pitchFamily="66" charset="77"/>
              </a:rPr>
              <a:t>There is a positive correlation between incidence and mortality. Even, the prevalence and mortality are positively correlated, the correlation is stronger, as incidence is newly detected cases and prevalence includes people who were diagnosed in the past. </a:t>
            </a:r>
          </a:p>
        </p:txBody>
      </p:sp>
      <p:pic>
        <p:nvPicPr>
          <p:cNvPr id="10" name="Graphic 9" descr="Shopping cart">
            <a:extLst>
              <a:ext uri="{FF2B5EF4-FFF2-40B4-BE49-F238E27FC236}">
                <a16:creationId xmlns:a16="http://schemas.microsoft.com/office/drawing/2014/main" id="{46F9FC90-73CB-8D41-80A2-0D801959721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96000" y="1000353"/>
            <a:ext cx="914400" cy="914400"/>
          </a:xfrm>
          <a:prstGeom prst="rect">
            <a:avLst/>
          </a:prstGeom>
        </p:spPr>
      </p:pic>
      <p:pic>
        <p:nvPicPr>
          <p:cNvPr id="7" name="Picture 6">
            <a:extLst>
              <a:ext uri="{FF2B5EF4-FFF2-40B4-BE49-F238E27FC236}">
                <a16:creationId xmlns:a16="http://schemas.microsoft.com/office/drawing/2014/main" id="{EF8CB588-21D6-5C45-BBC6-8AA7045A43F6}"/>
              </a:ext>
            </a:extLst>
          </p:cNvPr>
          <p:cNvPicPr>
            <a:picLocks noChangeAspect="1"/>
          </p:cNvPicPr>
          <p:nvPr/>
        </p:nvPicPr>
        <p:blipFill>
          <a:blip r:embed="rId4"/>
          <a:stretch>
            <a:fillRect/>
          </a:stretch>
        </p:blipFill>
        <p:spPr>
          <a:xfrm>
            <a:off x="9198988" y="2607733"/>
            <a:ext cx="2878712" cy="2929467"/>
          </a:xfrm>
          <a:prstGeom prst="rect">
            <a:avLst/>
          </a:prstGeom>
          <a:solidFill>
            <a:schemeClr val="tx1"/>
          </a:solidFill>
          <a:ln w="15875">
            <a:solidFill>
              <a:schemeClr val="bg1"/>
            </a:solidFill>
          </a:ln>
        </p:spPr>
      </p:pic>
    </p:spTree>
    <p:extLst>
      <p:ext uri="{BB962C8B-B14F-4D97-AF65-F5344CB8AC3E}">
        <p14:creationId xmlns:p14="http://schemas.microsoft.com/office/powerpoint/2010/main" val="1097141258"/>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5" presetClass="entr" presetSubtype="1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heckerboard(across)">
                                      <p:cBhvr>
                                        <p:cTn id="11" dur="500"/>
                                        <p:tgtEl>
                                          <p:spTgt spid="10"/>
                                        </p:tgtEl>
                                      </p:cBhvr>
                                    </p:animEffect>
                                  </p:childTnLst>
                                </p:cTn>
                              </p:par>
                            </p:childTnLst>
                          </p:cTn>
                        </p:par>
                        <p:par>
                          <p:cTn id="12" fill="hold">
                            <p:stCondLst>
                              <p:cond delay="500"/>
                            </p:stCondLst>
                            <p:childTnLst>
                              <p:par>
                                <p:cTn id="13" presetID="18" presetClass="entr" presetSubtype="12" fill="hold" nodeType="afterEffect">
                                  <p:stCondLst>
                                    <p:cond delay="0"/>
                                  </p:stCondLst>
                                  <p:iterate type="lt">
                                    <p:tmPct val="0"/>
                                  </p:iterate>
                                  <p:childTnLst>
                                    <p:set>
                                      <p:cBhvr>
                                        <p:cTn id="14" dur="1" fill="hold">
                                          <p:stCondLst>
                                            <p:cond delay="0"/>
                                          </p:stCondLst>
                                        </p:cTn>
                                        <p:tgtEl>
                                          <p:spTgt spid="4">
                                            <p:txEl>
                                              <p:pRg st="0" end="0"/>
                                            </p:txEl>
                                          </p:spTgt>
                                        </p:tgtEl>
                                        <p:attrNameLst>
                                          <p:attrName>style.visibility</p:attrName>
                                        </p:attrNameLst>
                                      </p:cBhvr>
                                      <p:to>
                                        <p:strVal val="visible"/>
                                      </p:to>
                                    </p:set>
                                    <p:animEffect transition="in" filter="strips(downLeft)">
                                      <p:cBhvr>
                                        <p:cTn id="15" dur="500"/>
                                        <p:tgtEl>
                                          <p:spTgt spid="4">
                                            <p:txEl>
                                              <p:pRg st="0" end="0"/>
                                            </p:txEl>
                                          </p:spTgt>
                                        </p:tgtEl>
                                      </p:cBhvr>
                                    </p:animEffect>
                                  </p:childTnLst>
                                </p:cTn>
                              </p:par>
                            </p:childTnLst>
                          </p:cTn>
                        </p:par>
                        <p:par>
                          <p:cTn id="16" fill="hold">
                            <p:stCondLst>
                              <p:cond delay="1000"/>
                            </p:stCondLst>
                            <p:childTnLst>
                              <p:par>
                                <p:cTn id="17" presetID="18" presetClass="entr" presetSubtype="12" fill="hold" nodeType="afterEffect">
                                  <p:stCondLst>
                                    <p:cond delay="0"/>
                                  </p:stCondLst>
                                  <p:iterate type="lt">
                                    <p:tmPct val="0"/>
                                  </p:iterate>
                                  <p:childTnLst>
                                    <p:set>
                                      <p:cBhvr>
                                        <p:cTn id="18" dur="1" fill="hold">
                                          <p:stCondLst>
                                            <p:cond delay="0"/>
                                          </p:stCondLst>
                                        </p:cTn>
                                        <p:tgtEl>
                                          <p:spTgt spid="4">
                                            <p:txEl>
                                              <p:pRg st="1" end="1"/>
                                            </p:txEl>
                                          </p:spTgt>
                                        </p:tgtEl>
                                        <p:attrNameLst>
                                          <p:attrName>style.visibility</p:attrName>
                                        </p:attrNameLst>
                                      </p:cBhvr>
                                      <p:to>
                                        <p:strVal val="visible"/>
                                      </p:to>
                                    </p:set>
                                    <p:animEffect transition="in" filter="strips(downLeft)">
                                      <p:cBhvr>
                                        <p:cTn id="19" dur="500"/>
                                        <p:tgtEl>
                                          <p:spTgt spid="4">
                                            <p:txEl>
                                              <p:pRg st="1" end="1"/>
                                            </p:txEl>
                                          </p:spTgt>
                                        </p:tgtEl>
                                      </p:cBhvr>
                                    </p:animEffect>
                                  </p:childTnLst>
                                </p:cTn>
                              </p:par>
                            </p:childTnLst>
                          </p:cTn>
                        </p:par>
                        <p:par>
                          <p:cTn id="20" fill="hold">
                            <p:stCondLst>
                              <p:cond delay="1500"/>
                            </p:stCondLst>
                            <p:childTnLst>
                              <p:par>
                                <p:cTn id="21" presetID="18" presetClass="entr" presetSubtype="12" fill="hold" nodeType="afterEffect">
                                  <p:stCondLst>
                                    <p:cond delay="0"/>
                                  </p:stCondLst>
                                  <p:iterate type="lt">
                                    <p:tmPct val="0"/>
                                  </p:iterate>
                                  <p:childTnLst>
                                    <p:set>
                                      <p:cBhvr>
                                        <p:cTn id="22" dur="1" fill="hold">
                                          <p:stCondLst>
                                            <p:cond delay="0"/>
                                          </p:stCondLst>
                                        </p:cTn>
                                        <p:tgtEl>
                                          <p:spTgt spid="4">
                                            <p:txEl>
                                              <p:pRg st="2" end="2"/>
                                            </p:txEl>
                                          </p:spTgt>
                                        </p:tgtEl>
                                        <p:attrNameLst>
                                          <p:attrName>style.visibility</p:attrName>
                                        </p:attrNameLst>
                                      </p:cBhvr>
                                      <p:to>
                                        <p:strVal val="visible"/>
                                      </p:to>
                                    </p:set>
                                    <p:animEffect transition="in" filter="strips(downLeft)">
                                      <p:cBhvr>
                                        <p:cTn id="23" dur="500"/>
                                        <p:tgtEl>
                                          <p:spTgt spid="4">
                                            <p:txEl>
                                              <p:pRg st="2" end="2"/>
                                            </p:txEl>
                                          </p:spTgt>
                                        </p:tgtEl>
                                      </p:cBhvr>
                                    </p:animEffect>
                                  </p:childTnLst>
                                </p:cTn>
                              </p:par>
                            </p:childTnLst>
                          </p:cTn>
                        </p:par>
                        <p:par>
                          <p:cTn id="24" fill="hold">
                            <p:stCondLst>
                              <p:cond delay="2000"/>
                            </p:stCondLst>
                            <p:childTnLst>
                              <p:par>
                                <p:cTn id="25" presetID="18" presetClass="entr" presetSubtype="12" fill="hold" nodeType="afterEffect">
                                  <p:stCondLst>
                                    <p:cond delay="0"/>
                                  </p:stCondLst>
                                  <p:iterate type="lt">
                                    <p:tmPct val="0"/>
                                  </p:iterate>
                                  <p:childTnLst>
                                    <p:set>
                                      <p:cBhvr>
                                        <p:cTn id="26" dur="1" fill="hold">
                                          <p:stCondLst>
                                            <p:cond delay="0"/>
                                          </p:stCondLst>
                                        </p:cTn>
                                        <p:tgtEl>
                                          <p:spTgt spid="4">
                                            <p:txEl>
                                              <p:pRg st="3" end="3"/>
                                            </p:txEl>
                                          </p:spTgt>
                                        </p:tgtEl>
                                        <p:attrNameLst>
                                          <p:attrName>style.visibility</p:attrName>
                                        </p:attrNameLst>
                                      </p:cBhvr>
                                      <p:to>
                                        <p:strVal val="visible"/>
                                      </p:to>
                                    </p:set>
                                    <p:animEffect transition="in" filter="strips(downLeft)">
                                      <p:cBhvr>
                                        <p:cTn id="27"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3">
                <a:lumMod val="5000"/>
                <a:lumOff val="95000"/>
              </a:schemeClr>
            </a:gs>
            <a:gs pos="52000">
              <a:schemeClr val="bg2">
                <a:lumMod val="90000"/>
              </a:schemeClr>
            </a:gs>
            <a:gs pos="83000">
              <a:schemeClr val="accent3">
                <a:lumMod val="45000"/>
                <a:lumOff val="55000"/>
              </a:schemeClr>
            </a:gs>
            <a:gs pos="100000">
              <a:schemeClr val="accent3">
                <a:lumMod val="30000"/>
                <a:lumOff val="70000"/>
              </a:schemeClr>
            </a:gs>
          </a:gsLst>
          <a:path path="rect">
            <a:fillToRect l="50000" t="50000" r="50000" b="50000"/>
          </a:path>
          <a:tileRect/>
        </a:gra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6C562CD7-1D63-2645-AF29-1EB9E1893FD2}"/>
              </a:ext>
            </a:extLst>
          </p:cNvPr>
          <p:cNvSpPr txBox="1"/>
          <p:nvPr/>
        </p:nvSpPr>
        <p:spPr>
          <a:xfrm>
            <a:off x="128589" y="6044373"/>
            <a:ext cx="2481360" cy="400110"/>
          </a:xfrm>
          <a:prstGeom prst="rect">
            <a:avLst/>
          </a:prstGeom>
          <a:noFill/>
        </p:spPr>
        <p:txBody>
          <a:bodyPr wrap="square" rtlCol="0">
            <a:spAutoFit/>
          </a:bodyPr>
          <a:lstStyle/>
          <a:p>
            <a:pPr algn="just"/>
            <a:r>
              <a:rPr lang="en-US" sz="1000" b="1" dirty="0"/>
              <a:t>There exists a strong correlation between Prevalence and mortality of TB cases</a:t>
            </a:r>
          </a:p>
        </p:txBody>
      </p:sp>
      <p:sp>
        <p:nvSpPr>
          <p:cNvPr id="10" name="TextBox 9">
            <a:extLst>
              <a:ext uri="{FF2B5EF4-FFF2-40B4-BE49-F238E27FC236}">
                <a16:creationId xmlns:a16="http://schemas.microsoft.com/office/drawing/2014/main" id="{80B5BA51-8984-2649-A84D-BB769DB08270}"/>
              </a:ext>
            </a:extLst>
          </p:cNvPr>
          <p:cNvSpPr txBox="1"/>
          <p:nvPr/>
        </p:nvSpPr>
        <p:spPr>
          <a:xfrm>
            <a:off x="61059" y="2778689"/>
            <a:ext cx="3830376" cy="246221"/>
          </a:xfrm>
          <a:prstGeom prst="rect">
            <a:avLst/>
          </a:prstGeom>
          <a:noFill/>
        </p:spPr>
        <p:txBody>
          <a:bodyPr wrap="square" rtlCol="0">
            <a:spAutoFit/>
          </a:bodyPr>
          <a:lstStyle/>
          <a:p>
            <a:pPr algn="ctr"/>
            <a:r>
              <a:rPr lang="en-US" sz="1000" b="1" dirty="0"/>
              <a:t>Chart reflecting prevalent method to derive mortality estimates </a:t>
            </a:r>
          </a:p>
        </p:txBody>
      </p:sp>
      <p:sp>
        <p:nvSpPr>
          <p:cNvPr id="25" name="TextBox 24">
            <a:extLst>
              <a:ext uri="{FF2B5EF4-FFF2-40B4-BE49-F238E27FC236}">
                <a16:creationId xmlns:a16="http://schemas.microsoft.com/office/drawing/2014/main" id="{DC9A90E8-E84B-644E-BCB4-D85EE40F384B}"/>
              </a:ext>
            </a:extLst>
          </p:cNvPr>
          <p:cNvSpPr txBox="1"/>
          <p:nvPr/>
        </p:nvSpPr>
        <p:spPr>
          <a:xfrm>
            <a:off x="4144285" y="2556625"/>
            <a:ext cx="3799358" cy="246221"/>
          </a:xfrm>
          <a:prstGeom prst="rect">
            <a:avLst/>
          </a:prstGeom>
          <a:noFill/>
        </p:spPr>
        <p:txBody>
          <a:bodyPr wrap="square" rtlCol="0">
            <a:spAutoFit/>
          </a:bodyPr>
          <a:lstStyle/>
          <a:p>
            <a:pPr algn="ctr"/>
            <a:r>
              <a:rPr lang="en-US" sz="1000" b="1" dirty="0"/>
              <a:t>Chart reflecting word cloud of top countries with HIV (+) TB Deaths</a:t>
            </a:r>
          </a:p>
        </p:txBody>
      </p:sp>
      <p:sp>
        <p:nvSpPr>
          <p:cNvPr id="4" name="TextBox 3">
            <a:extLst>
              <a:ext uri="{FF2B5EF4-FFF2-40B4-BE49-F238E27FC236}">
                <a16:creationId xmlns:a16="http://schemas.microsoft.com/office/drawing/2014/main" id="{8CBD650B-5BC9-5244-AF14-2D6F0FA274C1}"/>
              </a:ext>
            </a:extLst>
          </p:cNvPr>
          <p:cNvSpPr txBox="1"/>
          <p:nvPr/>
        </p:nvSpPr>
        <p:spPr>
          <a:xfrm>
            <a:off x="9549788" y="6044373"/>
            <a:ext cx="2492691" cy="400110"/>
          </a:xfrm>
          <a:prstGeom prst="rect">
            <a:avLst/>
          </a:prstGeom>
          <a:noFill/>
        </p:spPr>
        <p:txBody>
          <a:bodyPr wrap="square" rtlCol="0">
            <a:spAutoFit/>
          </a:bodyPr>
          <a:lstStyle/>
          <a:p>
            <a:pPr algn="just"/>
            <a:r>
              <a:rPr lang="en-US" sz="1000" b="1" dirty="0"/>
              <a:t>There is a strong correlation between Incidence and Mortality of TB cases</a:t>
            </a:r>
          </a:p>
        </p:txBody>
      </p:sp>
      <p:sp>
        <p:nvSpPr>
          <p:cNvPr id="27" name="Cloud 26">
            <a:extLst>
              <a:ext uri="{FF2B5EF4-FFF2-40B4-BE49-F238E27FC236}">
                <a16:creationId xmlns:a16="http://schemas.microsoft.com/office/drawing/2014/main" id="{2D3E9A71-2C42-AF44-82DD-F7A46E153978}"/>
              </a:ext>
            </a:extLst>
          </p:cNvPr>
          <p:cNvSpPr/>
          <p:nvPr/>
        </p:nvSpPr>
        <p:spPr>
          <a:xfrm>
            <a:off x="5231079" y="2909335"/>
            <a:ext cx="1783613" cy="914400"/>
          </a:xfrm>
          <a:prstGeom prst="cloud">
            <a:avLst/>
          </a:prstGeom>
          <a:solidFill>
            <a:srgbClr val="00B050">
              <a:alpha val="31000"/>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368E226-70F6-D34F-B48C-5EB00B8AC549}"/>
              </a:ext>
            </a:extLst>
          </p:cNvPr>
          <p:cNvSpPr txBox="1"/>
          <p:nvPr/>
        </p:nvSpPr>
        <p:spPr>
          <a:xfrm>
            <a:off x="5231079" y="3023648"/>
            <a:ext cx="1783613" cy="584775"/>
          </a:xfrm>
          <a:prstGeom prst="rect">
            <a:avLst/>
          </a:prstGeom>
          <a:noFill/>
        </p:spPr>
        <p:txBody>
          <a:bodyPr wrap="square" rtlCol="0">
            <a:spAutoFit/>
          </a:bodyPr>
          <a:lstStyle/>
          <a:p>
            <a:pPr algn="ctr"/>
            <a:r>
              <a:rPr lang="en-US" sz="1600" b="1" dirty="0"/>
              <a:t>Some Important Visualizations</a:t>
            </a:r>
          </a:p>
        </p:txBody>
      </p:sp>
      <p:sp>
        <p:nvSpPr>
          <p:cNvPr id="2" name="Rectangle 2">
            <a:extLst>
              <a:ext uri="{FF2B5EF4-FFF2-40B4-BE49-F238E27FC236}">
                <a16:creationId xmlns:a16="http://schemas.microsoft.com/office/drawing/2014/main" id="{5DEAE130-BF7B-3248-AF7F-0EDD1D3B3D42}"/>
              </a:ext>
            </a:extLst>
          </p:cNvPr>
          <p:cNvSpPr>
            <a:spLocks noChangeArrowheads="1"/>
          </p:cNvSpPr>
          <p:nvPr/>
        </p:nvSpPr>
        <p:spPr bwMode="auto">
          <a:xfrm>
            <a:off x="124293" y="1388479"/>
            <a:ext cx="7175017" cy="129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a:extLst>
              <a:ext uri="{FF2B5EF4-FFF2-40B4-BE49-F238E27FC236}">
                <a16:creationId xmlns:a16="http://schemas.microsoft.com/office/drawing/2014/main" id="{796FA845-69DE-E146-8099-AB907433F7B4}"/>
              </a:ext>
            </a:extLst>
          </p:cNvPr>
          <p:cNvSpPr>
            <a:spLocks noChangeArrowheads="1"/>
          </p:cNvSpPr>
          <p:nvPr/>
        </p:nvSpPr>
        <p:spPr bwMode="auto">
          <a:xfrm>
            <a:off x="3650207" y="34247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5">
            <a:extLst>
              <a:ext uri="{FF2B5EF4-FFF2-40B4-BE49-F238E27FC236}">
                <a16:creationId xmlns:a16="http://schemas.microsoft.com/office/drawing/2014/main" id="{D3FC9DA1-F06F-9D4B-93C9-10F632DFEE1C}"/>
              </a:ext>
            </a:extLst>
          </p:cNvPr>
          <p:cNvSpPr>
            <a:spLocks noChangeArrowheads="1"/>
          </p:cNvSpPr>
          <p:nvPr/>
        </p:nvSpPr>
        <p:spPr bwMode="auto">
          <a:xfrm>
            <a:off x="3650207" y="63076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Arial" panose="020B0604020202020204" pitchFamily="34" charset="0"/>
                <a:ea typeface="Times New Roman" panose="02020603050405020304" pitchFamily="18"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TextBox 11">
            <a:extLst>
              <a:ext uri="{FF2B5EF4-FFF2-40B4-BE49-F238E27FC236}">
                <a16:creationId xmlns:a16="http://schemas.microsoft.com/office/drawing/2014/main" id="{A5F0522E-8B79-BA47-A3FD-E4D8090012B7}"/>
              </a:ext>
            </a:extLst>
          </p:cNvPr>
          <p:cNvSpPr txBox="1"/>
          <p:nvPr/>
        </p:nvSpPr>
        <p:spPr>
          <a:xfrm>
            <a:off x="8931827" y="2715321"/>
            <a:ext cx="3260173" cy="400110"/>
          </a:xfrm>
          <a:prstGeom prst="rect">
            <a:avLst/>
          </a:prstGeom>
          <a:noFill/>
        </p:spPr>
        <p:txBody>
          <a:bodyPr wrap="square" rtlCol="0">
            <a:spAutoFit/>
          </a:bodyPr>
          <a:lstStyle/>
          <a:p>
            <a:r>
              <a:rPr lang="en-US" sz="1000" b="1" dirty="0"/>
              <a:t>Chart reflecting prevalent methods to derive incidence estimates</a:t>
            </a:r>
          </a:p>
        </p:txBody>
      </p:sp>
      <p:sp>
        <p:nvSpPr>
          <p:cNvPr id="15" name="TextBox 14">
            <a:extLst>
              <a:ext uri="{FF2B5EF4-FFF2-40B4-BE49-F238E27FC236}">
                <a16:creationId xmlns:a16="http://schemas.microsoft.com/office/drawing/2014/main" id="{28FFC78A-351B-3549-8D74-2CF594539578}"/>
              </a:ext>
            </a:extLst>
          </p:cNvPr>
          <p:cNvSpPr txBox="1"/>
          <p:nvPr/>
        </p:nvSpPr>
        <p:spPr>
          <a:xfrm>
            <a:off x="3506417" y="6570834"/>
            <a:ext cx="5075097" cy="246221"/>
          </a:xfrm>
          <a:prstGeom prst="rect">
            <a:avLst/>
          </a:prstGeom>
          <a:noFill/>
        </p:spPr>
        <p:txBody>
          <a:bodyPr wrap="square" rtlCol="0">
            <a:spAutoFit/>
          </a:bodyPr>
          <a:lstStyle/>
          <a:p>
            <a:pPr algn="ctr"/>
            <a:r>
              <a:rPr lang="en-US" sz="1000" b="1" dirty="0"/>
              <a:t>Chart reflecting the pattern associated with estimates of HIV positive TB cases </a:t>
            </a:r>
          </a:p>
        </p:txBody>
      </p:sp>
      <p:pic>
        <p:nvPicPr>
          <p:cNvPr id="5" name="Picture 4">
            <a:extLst>
              <a:ext uri="{FF2B5EF4-FFF2-40B4-BE49-F238E27FC236}">
                <a16:creationId xmlns:a16="http://schemas.microsoft.com/office/drawing/2014/main" id="{28421026-3C99-4F45-82EE-9A59F3A8246D}"/>
              </a:ext>
            </a:extLst>
          </p:cNvPr>
          <p:cNvPicPr>
            <a:picLocks noChangeAspect="1"/>
          </p:cNvPicPr>
          <p:nvPr/>
        </p:nvPicPr>
        <p:blipFill>
          <a:blip r:embed="rId2"/>
          <a:stretch>
            <a:fillRect/>
          </a:stretch>
        </p:blipFill>
        <p:spPr>
          <a:xfrm>
            <a:off x="4240040" y="140749"/>
            <a:ext cx="3686305" cy="2441296"/>
          </a:xfrm>
          <a:prstGeom prst="rect">
            <a:avLst/>
          </a:prstGeom>
          <a:ln>
            <a:solidFill>
              <a:schemeClr val="accent2"/>
            </a:solidFill>
          </a:ln>
        </p:spPr>
      </p:pic>
      <p:pic>
        <p:nvPicPr>
          <p:cNvPr id="24" name="Picture 23">
            <a:extLst>
              <a:ext uri="{FF2B5EF4-FFF2-40B4-BE49-F238E27FC236}">
                <a16:creationId xmlns:a16="http://schemas.microsoft.com/office/drawing/2014/main" id="{C132F446-A958-5C40-9FAC-AFD6A09F2718}"/>
              </a:ext>
            </a:extLst>
          </p:cNvPr>
          <p:cNvPicPr/>
          <p:nvPr/>
        </p:nvPicPr>
        <p:blipFill>
          <a:blip r:embed="rId3"/>
          <a:stretch>
            <a:fillRect/>
          </a:stretch>
        </p:blipFill>
        <p:spPr>
          <a:xfrm>
            <a:off x="222697" y="3604388"/>
            <a:ext cx="2481360" cy="2430747"/>
          </a:xfrm>
          <a:prstGeom prst="rect">
            <a:avLst/>
          </a:prstGeom>
          <a:ln>
            <a:solidFill>
              <a:schemeClr val="accent1"/>
            </a:solidFill>
          </a:ln>
        </p:spPr>
      </p:pic>
      <p:pic>
        <p:nvPicPr>
          <p:cNvPr id="26" name="Picture 25">
            <a:extLst>
              <a:ext uri="{FF2B5EF4-FFF2-40B4-BE49-F238E27FC236}">
                <a16:creationId xmlns:a16="http://schemas.microsoft.com/office/drawing/2014/main" id="{9BCFB585-58EF-2A45-80A9-00DEA80C0570}"/>
              </a:ext>
            </a:extLst>
          </p:cNvPr>
          <p:cNvPicPr/>
          <p:nvPr/>
        </p:nvPicPr>
        <p:blipFill>
          <a:blip r:embed="rId4"/>
          <a:stretch>
            <a:fillRect/>
          </a:stretch>
        </p:blipFill>
        <p:spPr>
          <a:xfrm>
            <a:off x="9383874" y="3604387"/>
            <a:ext cx="2585429" cy="2430747"/>
          </a:xfrm>
          <a:prstGeom prst="rect">
            <a:avLst/>
          </a:prstGeom>
          <a:ln>
            <a:solidFill>
              <a:schemeClr val="accent1"/>
            </a:solidFill>
          </a:ln>
        </p:spPr>
      </p:pic>
      <p:pic>
        <p:nvPicPr>
          <p:cNvPr id="29" name="Picture 28">
            <a:extLst>
              <a:ext uri="{FF2B5EF4-FFF2-40B4-BE49-F238E27FC236}">
                <a16:creationId xmlns:a16="http://schemas.microsoft.com/office/drawing/2014/main" id="{BDFD5CA4-4D49-EC4A-8449-AFD03229C3EB}"/>
              </a:ext>
            </a:extLst>
          </p:cNvPr>
          <p:cNvPicPr/>
          <p:nvPr/>
        </p:nvPicPr>
        <p:blipFill>
          <a:blip r:embed="rId5"/>
          <a:stretch>
            <a:fillRect/>
          </a:stretch>
        </p:blipFill>
        <p:spPr>
          <a:xfrm>
            <a:off x="3506417" y="3968381"/>
            <a:ext cx="5075097" cy="2602453"/>
          </a:xfrm>
          <a:prstGeom prst="rect">
            <a:avLst/>
          </a:prstGeom>
          <a:ln>
            <a:solidFill>
              <a:srgbClr val="7030A0"/>
            </a:solidFill>
          </a:ln>
        </p:spPr>
      </p:pic>
      <p:pic>
        <p:nvPicPr>
          <p:cNvPr id="30" name="Picture 29">
            <a:extLst>
              <a:ext uri="{FF2B5EF4-FFF2-40B4-BE49-F238E27FC236}">
                <a16:creationId xmlns:a16="http://schemas.microsoft.com/office/drawing/2014/main" id="{1E3698F4-BF09-E34E-BBC2-D3C286153836}"/>
              </a:ext>
            </a:extLst>
          </p:cNvPr>
          <p:cNvPicPr/>
          <p:nvPr/>
        </p:nvPicPr>
        <p:blipFill>
          <a:blip r:embed="rId6"/>
          <a:stretch>
            <a:fillRect/>
          </a:stretch>
        </p:blipFill>
        <p:spPr>
          <a:xfrm>
            <a:off x="8758259" y="108878"/>
            <a:ext cx="3284220" cy="2603500"/>
          </a:xfrm>
          <a:prstGeom prst="rect">
            <a:avLst/>
          </a:prstGeom>
          <a:ln>
            <a:solidFill>
              <a:schemeClr val="accent6">
                <a:lumMod val="75000"/>
              </a:schemeClr>
            </a:solidFill>
          </a:ln>
        </p:spPr>
      </p:pic>
      <p:pic>
        <p:nvPicPr>
          <p:cNvPr id="31" name="Picture 30">
            <a:extLst>
              <a:ext uri="{FF2B5EF4-FFF2-40B4-BE49-F238E27FC236}">
                <a16:creationId xmlns:a16="http://schemas.microsoft.com/office/drawing/2014/main" id="{8497EB74-1DC7-C943-BBC6-D10FAAD4031B}"/>
              </a:ext>
            </a:extLst>
          </p:cNvPr>
          <p:cNvPicPr/>
          <p:nvPr/>
        </p:nvPicPr>
        <p:blipFill>
          <a:blip r:embed="rId7"/>
          <a:stretch>
            <a:fillRect/>
          </a:stretch>
        </p:blipFill>
        <p:spPr>
          <a:xfrm>
            <a:off x="302289" y="98903"/>
            <a:ext cx="3347917" cy="2680431"/>
          </a:xfrm>
          <a:prstGeom prst="rect">
            <a:avLst/>
          </a:prstGeom>
          <a:ln>
            <a:solidFill>
              <a:srgbClr val="F774B5"/>
            </a:solidFill>
          </a:ln>
        </p:spPr>
      </p:pic>
    </p:spTree>
    <p:extLst>
      <p:ext uri="{BB962C8B-B14F-4D97-AF65-F5344CB8AC3E}">
        <p14:creationId xmlns:p14="http://schemas.microsoft.com/office/powerpoint/2010/main" val="1177506973"/>
      </p:ext>
    </p:extLst>
  </p:cSld>
  <p:clrMapOvr>
    <a:masterClrMapping/>
  </p:clrMapOvr>
  <p:transition spd="slow"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55"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strVal val="#ppt_w*0.7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animEffect transition="in" filter="fade">
                                      <p:cBhvr>
                                        <p:cTn id="25" dur="500"/>
                                        <p:tgtEl>
                                          <p:spTgt spid="15"/>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par>
                          <p:cTn id="30" fill="hold">
                            <p:stCondLst>
                              <p:cond delay="3000"/>
                            </p:stCondLst>
                            <p:childTnLst>
                              <p:par>
                                <p:cTn id="31" presetID="31" presetClass="entr" presetSubtype="0" fill="hold" grpId="0"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000" fill="hold"/>
                                        <p:tgtEl>
                                          <p:spTgt spid="27"/>
                                        </p:tgtEl>
                                        <p:attrNameLst>
                                          <p:attrName>ppt_w</p:attrName>
                                        </p:attrNameLst>
                                      </p:cBhvr>
                                      <p:tavLst>
                                        <p:tav tm="0">
                                          <p:val>
                                            <p:fltVal val="0"/>
                                          </p:val>
                                        </p:tav>
                                        <p:tav tm="100000">
                                          <p:val>
                                            <p:strVal val="#ppt_w"/>
                                          </p:val>
                                        </p:tav>
                                      </p:tavLst>
                                    </p:anim>
                                    <p:anim calcmode="lin" valueType="num">
                                      <p:cBhvr>
                                        <p:cTn id="34" dur="1000" fill="hold"/>
                                        <p:tgtEl>
                                          <p:spTgt spid="27"/>
                                        </p:tgtEl>
                                        <p:attrNameLst>
                                          <p:attrName>ppt_h</p:attrName>
                                        </p:attrNameLst>
                                      </p:cBhvr>
                                      <p:tavLst>
                                        <p:tav tm="0">
                                          <p:val>
                                            <p:fltVal val="0"/>
                                          </p:val>
                                        </p:tav>
                                        <p:tav tm="100000">
                                          <p:val>
                                            <p:strVal val="#ppt_h"/>
                                          </p:val>
                                        </p:tav>
                                      </p:tavLst>
                                    </p:anim>
                                    <p:anim calcmode="lin" valueType="num">
                                      <p:cBhvr>
                                        <p:cTn id="35" dur="1000" fill="hold"/>
                                        <p:tgtEl>
                                          <p:spTgt spid="27"/>
                                        </p:tgtEl>
                                        <p:attrNameLst>
                                          <p:attrName>style.rotation</p:attrName>
                                        </p:attrNameLst>
                                      </p:cBhvr>
                                      <p:tavLst>
                                        <p:tav tm="0">
                                          <p:val>
                                            <p:fltVal val="90"/>
                                          </p:val>
                                        </p:tav>
                                        <p:tav tm="100000">
                                          <p:val>
                                            <p:fltVal val="0"/>
                                          </p:val>
                                        </p:tav>
                                      </p:tavLst>
                                    </p:anim>
                                    <p:animEffect transition="in" filter="fade">
                                      <p:cBhvr>
                                        <p:cTn id="36" dur="1000"/>
                                        <p:tgtEl>
                                          <p:spTgt spid="27"/>
                                        </p:tgtEl>
                                      </p:cBhvr>
                                    </p:animEffect>
                                  </p:childTnLst>
                                </p:cTn>
                              </p:par>
                            </p:childTnLst>
                          </p:cTn>
                        </p:par>
                        <p:par>
                          <p:cTn id="37" fill="hold">
                            <p:stCondLst>
                              <p:cond delay="4000"/>
                            </p:stCondLst>
                            <p:childTnLst>
                              <p:par>
                                <p:cTn id="38" presetID="31" presetClass="entr" presetSubtype="0" fill="hold" nodeType="afterEffect">
                                  <p:stCondLst>
                                    <p:cond delay="0"/>
                                  </p:stCondLst>
                                  <p:childTnLst>
                                    <p:set>
                                      <p:cBhvr>
                                        <p:cTn id="39" dur="1" fill="hold">
                                          <p:stCondLst>
                                            <p:cond delay="0"/>
                                          </p:stCondLst>
                                        </p:cTn>
                                        <p:tgtEl>
                                          <p:spTgt spid="28">
                                            <p:txEl>
                                              <p:pRg st="0" end="0"/>
                                            </p:txEl>
                                          </p:spTgt>
                                        </p:tgtEl>
                                        <p:attrNameLst>
                                          <p:attrName>style.visibility</p:attrName>
                                        </p:attrNameLst>
                                      </p:cBhvr>
                                      <p:to>
                                        <p:strVal val="visible"/>
                                      </p:to>
                                    </p:set>
                                    <p:anim calcmode="lin" valueType="num">
                                      <p:cBhvr>
                                        <p:cTn id="40"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41" dur="500" fill="hold"/>
                                        <p:tgtEl>
                                          <p:spTgt spid="28">
                                            <p:txEl>
                                              <p:pRg st="0" end="0"/>
                                            </p:txEl>
                                          </p:spTgt>
                                        </p:tgtEl>
                                        <p:attrNameLst>
                                          <p:attrName>ppt_h</p:attrName>
                                        </p:attrNameLst>
                                      </p:cBhvr>
                                      <p:tavLst>
                                        <p:tav tm="0">
                                          <p:val>
                                            <p:fltVal val="0"/>
                                          </p:val>
                                        </p:tav>
                                        <p:tav tm="100000">
                                          <p:val>
                                            <p:strVal val="#ppt_h"/>
                                          </p:val>
                                        </p:tav>
                                      </p:tavLst>
                                    </p:anim>
                                    <p:anim calcmode="lin" valueType="num">
                                      <p:cBhvr>
                                        <p:cTn id="42" dur="500" fill="hold"/>
                                        <p:tgtEl>
                                          <p:spTgt spid="28">
                                            <p:txEl>
                                              <p:pRg st="0" end="0"/>
                                            </p:txEl>
                                          </p:spTgt>
                                        </p:tgtEl>
                                        <p:attrNameLst>
                                          <p:attrName>style.rotation</p:attrName>
                                        </p:attrNameLst>
                                      </p:cBhvr>
                                      <p:tavLst>
                                        <p:tav tm="0">
                                          <p:val>
                                            <p:fltVal val="90"/>
                                          </p:val>
                                        </p:tav>
                                        <p:tav tm="100000">
                                          <p:val>
                                            <p:fltVal val="0"/>
                                          </p:val>
                                        </p:tav>
                                      </p:tavLst>
                                    </p:anim>
                                    <p:animEffect transition="in" filter="fade">
                                      <p:cBhvr>
                                        <p:cTn id="43" dur="500"/>
                                        <p:tgtEl>
                                          <p:spTgt spid="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0" grpId="0"/>
      <p:bldP spid="25" grpId="0"/>
      <p:bldP spid="4" grpId="0"/>
      <p:bldP spid="27" grpId="0" animBg="1"/>
      <p:bldP spid="12"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87000">
              <a:schemeClr val="accent3">
                <a:lumMod val="45000"/>
                <a:lumOff val="55000"/>
              </a:schemeClr>
            </a:gs>
            <a:gs pos="99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7" name="Cloud 26">
            <a:extLst>
              <a:ext uri="{FF2B5EF4-FFF2-40B4-BE49-F238E27FC236}">
                <a16:creationId xmlns:a16="http://schemas.microsoft.com/office/drawing/2014/main" id="{2D3E9A71-2C42-AF44-82DD-F7A46E153978}"/>
              </a:ext>
            </a:extLst>
          </p:cNvPr>
          <p:cNvSpPr/>
          <p:nvPr/>
        </p:nvSpPr>
        <p:spPr>
          <a:xfrm>
            <a:off x="4138726" y="2520027"/>
            <a:ext cx="3625790" cy="1803462"/>
          </a:xfrm>
          <a:prstGeom prst="cloud">
            <a:avLst/>
          </a:prstGeom>
          <a:solidFill>
            <a:srgbClr val="F774B5">
              <a:alpha val="31000"/>
            </a:srgbClr>
          </a:solidFill>
          <a:ln>
            <a:solidFill>
              <a:srgbClr val="F774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5DEAE130-BF7B-3248-AF7F-0EDD1D3B3D42}"/>
              </a:ext>
            </a:extLst>
          </p:cNvPr>
          <p:cNvSpPr>
            <a:spLocks noChangeArrowheads="1"/>
          </p:cNvSpPr>
          <p:nvPr/>
        </p:nvSpPr>
        <p:spPr bwMode="auto">
          <a:xfrm>
            <a:off x="124293" y="1388479"/>
            <a:ext cx="7175017" cy="129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4">
            <a:extLst>
              <a:ext uri="{FF2B5EF4-FFF2-40B4-BE49-F238E27FC236}">
                <a16:creationId xmlns:a16="http://schemas.microsoft.com/office/drawing/2014/main" id="{796FA845-69DE-E146-8099-AB907433F7B4}"/>
              </a:ext>
            </a:extLst>
          </p:cNvPr>
          <p:cNvSpPr>
            <a:spLocks noChangeArrowheads="1"/>
          </p:cNvSpPr>
          <p:nvPr/>
        </p:nvSpPr>
        <p:spPr bwMode="auto">
          <a:xfrm>
            <a:off x="3650207" y="3424703"/>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1" name="TextBox 30">
            <a:extLst>
              <a:ext uri="{FF2B5EF4-FFF2-40B4-BE49-F238E27FC236}">
                <a16:creationId xmlns:a16="http://schemas.microsoft.com/office/drawing/2014/main" id="{5B102F49-7362-43BF-93D9-3FB33A748E38}"/>
              </a:ext>
            </a:extLst>
          </p:cNvPr>
          <p:cNvSpPr txBox="1"/>
          <p:nvPr/>
        </p:nvSpPr>
        <p:spPr>
          <a:xfrm>
            <a:off x="4597110" y="3006259"/>
            <a:ext cx="2709022" cy="830997"/>
          </a:xfrm>
          <a:prstGeom prst="rect">
            <a:avLst/>
          </a:prstGeom>
          <a:noFill/>
        </p:spPr>
        <p:txBody>
          <a:bodyPr wrap="square" rtlCol="0">
            <a:spAutoFit/>
          </a:bodyPr>
          <a:lstStyle/>
          <a:p>
            <a:pPr algn="ctr"/>
            <a:r>
              <a:rPr lang="en-US" sz="1600" b="1" dirty="0"/>
              <a:t>Some Important Calculations of </a:t>
            </a:r>
          </a:p>
          <a:p>
            <a:pPr algn="ctr"/>
            <a:r>
              <a:rPr lang="en-US" sz="1600" b="1" dirty="0"/>
              <a:t>R- Squared value and p-Value</a:t>
            </a:r>
          </a:p>
        </p:txBody>
      </p:sp>
      <p:graphicFrame>
        <p:nvGraphicFramePr>
          <p:cNvPr id="5" name="Table 4">
            <a:extLst>
              <a:ext uri="{FF2B5EF4-FFF2-40B4-BE49-F238E27FC236}">
                <a16:creationId xmlns:a16="http://schemas.microsoft.com/office/drawing/2014/main" id="{0849AB30-82DA-3E43-8269-B748AAE13B28}"/>
              </a:ext>
            </a:extLst>
          </p:cNvPr>
          <p:cNvGraphicFramePr>
            <a:graphicFrameLocks noGrp="1"/>
          </p:cNvGraphicFramePr>
          <p:nvPr>
            <p:extLst>
              <p:ext uri="{D42A27DB-BD31-4B8C-83A1-F6EECF244321}">
                <p14:modId xmlns:p14="http://schemas.microsoft.com/office/powerpoint/2010/main" val="1207766476"/>
              </p:ext>
            </p:extLst>
          </p:nvPr>
        </p:nvGraphicFramePr>
        <p:xfrm>
          <a:off x="124293" y="201235"/>
          <a:ext cx="5398685" cy="2310191"/>
        </p:xfrm>
        <a:graphic>
          <a:graphicData uri="http://schemas.openxmlformats.org/drawingml/2006/table">
            <a:tbl>
              <a:tblPr firstRow="1" firstCol="1" bandRow="1">
                <a:tableStyleId>{5C22544A-7EE6-4342-B048-85BDC9FD1C3A}</a:tableStyleId>
              </a:tblPr>
              <a:tblGrid>
                <a:gridCol w="1448475">
                  <a:extLst>
                    <a:ext uri="{9D8B030D-6E8A-4147-A177-3AD203B41FA5}">
                      <a16:colId xmlns:a16="http://schemas.microsoft.com/office/drawing/2014/main" val="2660139265"/>
                    </a:ext>
                  </a:extLst>
                </a:gridCol>
                <a:gridCol w="710999">
                  <a:extLst>
                    <a:ext uri="{9D8B030D-6E8A-4147-A177-3AD203B41FA5}">
                      <a16:colId xmlns:a16="http://schemas.microsoft.com/office/drawing/2014/main" val="1845637483"/>
                    </a:ext>
                  </a:extLst>
                </a:gridCol>
                <a:gridCol w="1079737">
                  <a:extLst>
                    <a:ext uri="{9D8B030D-6E8A-4147-A177-3AD203B41FA5}">
                      <a16:colId xmlns:a16="http://schemas.microsoft.com/office/drawing/2014/main" val="3613597150"/>
                    </a:ext>
                  </a:extLst>
                </a:gridCol>
                <a:gridCol w="1079737">
                  <a:extLst>
                    <a:ext uri="{9D8B030D-6E8A-4147-A177-3AD203B41FA5}">
                      <a16:colId xmlns:a16="http://schemas.microsoft.com/office/drawing/2014/main" val="3603840796"/>
                    </a:ext>
                  </a:extLst>
                </a:gridCol>
                <a:gridCol w="1079737">
                  <a:extLst>
                    <a:ext uri="{9D8B030D-6E8A-4147-A177-3AD203B41FA5}">
                      <a16:colId xmlns:a16="http://schemas.microsoft.com/office/drawing/2014/main" val="1137560579"/>
                    </a:ext>
                  </a:extLst>
                </a:gridCol>
              </a:tblGrid>
              <a:tr h="453598">
                <a:tc>
                  <a:txBody>
                    <a:bodyPr/>
                    <a:lstStyle/>
                    <a:p>
                      <a:pPr marL="0" marR="0">
                        <a:lnSpc>
                          <a:spcPct val="107000"/>
                        </a:lnSpc>
                        <a:spcBef>
                          <a:spcPts val="0"/>
                        </a:spcBef>
                        <a:spcAft>
                          <a:spcPts val="0"/>
                        </a:spcAft>
                      </a:pPr>
                      <a:r>
                        <a:rPr lang="en-US" sz="1200" u="sng" dirty="0">
                          <a:effectLst/>
                        </a:rPr>
                        <a:t>Term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dirty="0" err="1">
                          <a:effectLst/>
                        </a:rPr>
                        <a:t>StdErr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dirty="0">
                          <a:effectLst/>
                        </a:rPr>
                        <a:t>p-value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962608293"/>
                  </a:ext>
                </a:extLst>
              </a:tr>
              <a:tr h="1402995">
                <a:tc>
                  <a:txBody>
                    <a:bodyPr/>
                    <a:lstStyle/>
                    <a:p>
                      <a:pPr marL="0" marR="0">
                        <a:lnSpc>
                          <a:spcPct val="107000"/>
                        </a:lnSpc>
                        <a:spcBef>
                          <a:spcPts val="0"/>
                        </a:spcBef>
                        <a:spcAft>
                          <a:spcPts val="0"/>
                        </a:spcAft>
                      </a:pPr>
                      <a:r>
                        <a:rPr lang="en-US" sz="1200">
                          <a:effectLst/>
                        </a:rPr>
                        <a:t>Estimated incidence (all forms) per 100 000 population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0.128825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0.0017749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72.5833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&lt; 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4185897040"/>
                  </a:ext>
                </a:extLst>
              </a:tr>
              <a:tr h="453598">
                <a:tc>
                  <a:txBody>
                    <a:bodyPr/>
                    <a:lstStyle/>
                    <a:p>
                      <a:pPr marL="0" marR="0">
                        <a:lnSpc>
                          <a:spcPct val="107000"/>
                        </a:lnSpc>
                        <a:spcBef>
                          <a:spcPts val="0"/>
                        </a:spcBef>
                        <a:spcAft>
                          <a:spcPts val="0"/>
                        </a:spcAft>
                      </a:pPr>
                      <a:r>
                        <a:rPr lang="en-US" sz="1200">
                          <a:effectLst/>
                        </a:rPr>
                        <a:t>intercept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3.28506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0.448903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7.31796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&lt; 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3952465896"/>
                  </a:ext>
                </a:extLst>
              </a:tr>
            </a:tbl>
          </a:graphicData>
        </a:graphic>
      </p:graphicFrame>
      <p:graphicFrame>
        <p:nvGraphicFramePr>
          <p:cNvPr id="6" name="Table 5">
            <a:extLst>
              <a:ext uri="{FF2B5EF4-FFF2-40B4-BE49-F238E27FC236}">
                <a16:creationId xmlns:a16="http://schemas.microsoft.com/office/drawing/2014/main" id="{334C0A9B-442E-CE4C-B28A-812043969836}"/>
              </a:ext>
            </a:extLst>
          </p:cNvPr>
          <p:cNvGraphicFramePr>
            <a:graphicFrameLocks noGrp="1"/>
          </p:cNvGraphicFramePr>
          <p:nvPr>
            <p:extLst>
              <p:ext uri="{D42A27DB-BD31-4B8C-83A1-F6EECF244321}">
                <p14:modId xmlns:p14="http://schemas.microsoft.com/office/powerpoint/2010/main" val="2715901853"/>
              </p:ext>
            </p:extLst>
          </p:nvPr>
        </p:nvGraphicFramePr>
        <p:xfrm>
          <a:off x="5951621" y="201233"/>
          <a:ext cx="5725385" cy="2310190"/>
        </p:xfrm>
        <a:graphic>
          <a:graphicData uri="http://schemas.openxmlformats.org/drawingml/2006/table">
            <a:tbl>
              <a:tblPr firstRow="1" firstCol="1" bandRow="1">
                <a:tableStyleId>{5C22544A-7EE6-4342-B048-85BDC9FD1C3A}</a:tableStyleId>
              </a:tblPr>
              <a:tblGrid>
                <a:gridCol w="1145077">
                  <a:extLst>
                    <a:ext uri="{9D8B030D-6E8A-4147-A177-3AD203B41FA5}">
                      <a16:colId xmlns:a16="http://schemas.microsoft.com/office/drawing/2014/main" val="4238455812"/>
                    </a:ext>
                  </a:extLst>
                </a:gridCol>
                <a:gridCol w="1145077">
                  <a:extLst>
                    <a:ext uri="{9D8B030D-6E8A-4147-A177-3AD203B41FA5}">
                      <a16:colId xmlns:a16="http://schemas.microsoft.com/office/drawing/2014/main" val="11884181"/>
                    </a:ext>
                  </a:extLst>
                </a:gridCol>
                <a:gridCol w="1145077">
                  <a:extLst>
                    <a:ext uri="{9D8B030D-6E8A-4147-A177-3AD203B41FA5}">
                      <a16:colId xmlns:a16="http://schemas.microsoft.com/office/drawing/2014/main" val="2375317071"/>
                    </a:ext>
                  </a:extLst>
                </a:gridCol>
                <a:gridCol w="1145077">
                  <a:extLst>
                    <a:ext uri="{9D8B030D-6E8A-4147-A177-3AD203B41FA5}">
                      <a16:colId xmlns:a16="http://schemas.microsoft.com/office/drawing/2014/main" val="2747968290"/>
                    </a:ext>
                  </a:extLst>
                </a:gridCol>
                <a:gridCol w="1145077">
                  <a:extLst>
                    <a:ext uri="{9D8B030D-6E8A-4147-A177-3AD203B41FA5}">
                      <a16:colId xmlns:a16="http://schemas.microsoft.com/office/drawing/2014/main" val="1122823672"/>
                    </a:ext>
                  </a:extLst>
                </a:gridCol>
              </a:tblGrid>
              <a:tr h="397845">
                <a:tc>
                  <a:txBody>
                    <a:bodyPr/>
                    <a:lstStyle/>
                    <a:p>
                      <a:pPr marL="0" marR="0">
                        <a:lnSpc>
                          <a:spcPct val="107000"/>
                        </a:lnSpc>
                        <a:spcBef>
                          <a:spcPts val="0"/>
                        </a:spcBef>
                        <a:spcAft>
                          <a:spcPts val="0"/>
                        </a:spcAft>
                      </a:pPr>
                      <a:r>
                        <a:rPr lang="en-US" sz="1200" u="sng">
                          <a:effectLst/>
                        </a:rPr>
                        <a:t>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dirty="0" err="1">
                          <a:effectLst/>
                        </a:rPr>
                        <a:t>StdErr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p-value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1855192151"/>
                  </a:ext>
                </a:extLst>
              </a:tr>
              <a:tr h="1514500">
                <a:tc>
                  <a:txBody>
                    <a:bodyPr/>
                    <a:lstStyle/>
                    <a:p>
                      <a:pPr marL="0" marR="0">
                        <a:lnSpc>
                          <a:spcPct val="107000"/>
                        </a:lnSpc>
                        <a:spcBef>
                          <a:spcPts val="0"/>
                        </a:spcBef>
                        <a:spcAft>
                          <a:spcPts val="0"/>
                        </a:spcAft>
                      </a:pPr>
                      <a:r>
                        <a:rPr lang="en-US" sz="1200" dirty="0">
                          <a:effectLst/>
                        </a:rPr>
                        <a:t>Estimated incidence of TB cases who are HIV-positive per 100 000 population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0.405872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0.0025678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158.062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&lt; 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2181995792"/>
                  </a:ext>
                </a:extLst>
              </a:tr>
              <a:tr h="397845">
                <a:tc>
                  <a:txBody>
                    <a:bodyPr/>
                    <a:lstStyle/>
                    <a:p>
                      <a:pPr marL="0" marR="0">
                        <a:lnSpc>
                          <a:spcPct val="107000"/>
                        </a:lnSpc>
                        <a:spcBef>
                          <a:spcPts val="0"/>
                        </a:spcBef>
                        <a:spcAft>
                          <a:spcPts val="0"/>
                        </a:spcAft>
                      </a:pPr>
                      <a:r>
                        <a:rPr lang="en-US" sz="1200">
                          <a:effectLst/>
                        </a:rPr>
                        <a:t>intercept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0.442306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0.418086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1.05793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0.290194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2408561456"/>
                  </a:ext>
                </a:extLst>
              </a:tr>
            </a:tbl>
          </a:graphicData>
        </a:graphic>
      </p:graphicFrame>
      <p:graphicFrame>
        <p:nvGraphicFramePr>
          <p:cNvPr id="7" name="Table 6">
            <a:extLst>
              <a:ext uri="{FF2B5EF4-FFF2-40B4-BE49-F238E27FC236}">
                <a16:creationId xmlns:a16="http://schemas.microsoft.com/office/drawing/2014/main" id="{2824E88C-7F87-4145-A8B7-52163CFBE816}"/>
              </a:ext>
            </a:extLst>
          </p:cNvPr>
          <p:cNvGraphicFramePr>
            <a:graphicFrameLocks noGrp="1"/>
          </p:cNvGraphicFramePr>
          <p:nvPr>
            <p:extLst>
              <p:ext uri="{D42A27DB-BD31-4B8C-83A1-F6EECF244321}">
                <p14:modId xmlns:p14="http://schemas.microsoft.com/office/powerpoint/2010/main" val="3356308337"/>
              </p:ext>
            </p:extLst>
          </p:nvPr>
        </p:nvGraphicFramePr>
        <p:xfrm>
          <a:off x="124293" y="4337973"/>
          <a:ext cx="5398685" cy="2342516"/>
        </p:xfrm>
        <a:graphic>
          <a:graphicData uri="http://schemas.openxmlformats.org/drawingml/2006/table">
            <a:tbl>
              <a:tblPr firstRow="1" firstCol="1" bandRow="1">
                <a:tableStyleId>{5C22544A-7EE6-4342-B048-85BDC9FD1C3A}</a:tableStyleId>
              </a:tblPr>
              <a:tblGrid>
                <a:gridCol w="1433270">
                  <a:extLst>
                    <a:ext uri="{9D8B030D-6E8A-4147-A177-3AD203B41FA5}">
                      <a16:colId xmlns:a16="http://schemas.microsoft.com/office/drawing/2014/main" val="1326918327"/>
                    </a:ext>
                  </a:extLst>
                </a:gridCol>
                <a:gridCol w="726204">
                  <a:extLst>
                    <a:ext uri="{9D8B030D-6E8A-4147-A177-3AD203B41FA5}">
                      <a16:colId xmlns:a16="http://schemas.microsoft.com/office/drawing/2014/main" val="3224497568"/>
                    </a:ext>
                  </a:extLst>
                </a:gridCol>
                <a:gridCol w="1079737">
                  <a:extLst>
                    <a:ext uri="{9D8B030D-6E8A-4147-A177-3AD203B41FA5}">
                      <a16:colId xmlns:a16="http://schemas.microsoft.com/office/drawing/2014/main" val="127945165"/>
                    </a:ext>
                  </a:extLst>
                </a:gridCol>
                <a:gridCol w="1079737">
                  <a:extLst>
                    <a:ext uri="{9D8B030D-6E8A-4147-A177-3AD203B41FA5}">
                      <a16:colId xmlns:a16="http://schemas.microsoft.com/office/drawing/2014/main" val="2697057417"/>
                    </a:ext>
                  </a:extLst>
                </a:gridCol>
                <a:gridCol w="1079737">
                  <a:extLst>
                    <a:ext uri="{9D8B030D-6E8A-4147-A177-3AD203B41FA5}">
                      <a16:colId xmlns:a16="http://schemas.microsoft.com/office/drawing/2014/main" val="4267532663"/>
                    </a:ext>
                  </a:extLst>
                </a:gridCol>
              </a:tblGrid>
              <a:tr h="578897">
                <a:tc>
                  <a:txBody>
                    <a:bodyPr/>
                    <a:lstStyle/>
                    <a:p>
                      <a:pPr marL="0" marR="0">
                        <a:lnSpc>
                          <a:spcPct val="107000"/>
                        </a:lnSpc>
                        <a:spcBef>
                          <a:spcPts val="0"/>
                        </a:spcBef>
                        <a:spcAft>
                          <a:spcPts val="0"/>
                        </a:spcAft>
                      </a:pPr>
                      <a:r>
                        <a:rPr lang="en-US" sz="1200" u="sng">
                          <a:effectLst/>
                        </a:rPr>
                        <a:t>Term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StdErr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p-value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1285523077"/>
                  </a:ext>
                </a:extLst>
              </a:tr>
              <a:tr h="1184722">
                <a:tc>
                  <a:txBody>
                    <a:bodyPr/>
                    <a:lstStyle/>
                    <a:p>
                      <a:pPr marL="0" marR="0">
                        <a:lnSpc>
                          <a:spcPct val="107000"/>
                        </a:lnSpc>
                        <a:spcBef>
                          <a:spcPts val="0"/>
                        </a:spcBef>
                        <a:spcAft>
                          <a:spcPts val="0"/>
                        </a:spcAft>
                      </a:pPr>
                      <a:r>
                        <a:rPr lang="en-US" sz="1200">
                          <a:effectLst/>
                        </a:rPr>
                        <a:t>Estimated incidence (all forms) per 100 000 population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1.14746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0.011302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101.527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&lt; 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1950470660"/>
                  </a:ext>
                </a:extLst>
              </a:tr>
              <a:tr h="578897">
                <a:tc>
                  <a:txBody>
                    <a:bodyPr/>
                    <a:lstStyle/>
                    <a:p>
                      <a:pPr marL="0" marR="0">
                        <a:lnSpc>
                          <a:spcPct val="107000"/>
                        </a:lnSpc>
                        <a:spcBef>
                          <a:spcPts val="0"/>
                        </a:spcBef>
                        <a:spcAft>
                          <a:spcPts val="0"/>
                        </a:spcAft>
                      </a:pPr>
                      <a:r>
                        <a:rPr lang="en-US" sz="1200">
                          <a:effectLst/>
                        </a:rPr>
                        <a:t>intercept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51.5753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3.06419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16.8316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&lt; 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4190538453"/>
                  </a:ext>
                </a:extLst>
              </a:tr>
            </a:tbl>
          </a:graphicData>
        </a:graphic>
      </p:graphicFrame>
      <p:graphicFrame>
        <p:nvGraphicFramePr>
          <p:cNvPr id="8" name="Table 7">
            <a:extLst>
              <a:ext uri="{FF2B5EF4-FFF2-40B4-BE49-F238E27FC236}">
                <a16:creationId xmlns:a16="http://schemas.microsoft.com/office/drawing/2014/main" id="{F8050A4B-E212-6A42-85D5-BB25B07B86AF}"/>
              </a:ext>
            </a:extLst>
          </p:cNvPr>
          <p:cNvGraphicFramePr>
            <a:graphicFrameLocks noGrp="1"/>
          </p:cNvGraphicFramePr>
          <p:nvPr>
            <p:extLst>
              <p:ext uri="{D42A27DB-BD31-4B8C-83A1-F6EECF244321}">
                <p14:modId xmlns:p14="http://schemas.microsoft.com/office/powerpoint/2010/main" val="3770891573"/>
              </p:ext>
            </p:extLst>
          </p:nvPr>
        </p:nvGraphicFramePr>
        <p:xfrm>
          <a:off x="5951621" y="4337973"/>
          <a:ext cx="5725384" cy="2342517"/>
        </p:xfrm>
        <a:graphic>
          <a:graphicData uri="http://schemas.openxmlformats.org/drawingml/2006/table">
            <a:tbl>
              <a:tblPr firstRow="1" firstCol="1" bandRow="1">
                <a:tableStyleId>{5C22544A-7EE6-4342-B048-85BDC9FD1C3A}</a:tableStyleId>
              </a:tblPr>
              <a:tblGrid>
                <a:gridCol w="3082651">
                  <a:extLst>
                    <a:ext uri="{9D8B030D-6E8A-4147-A177-3AD203B41FA5}">
                      <a16:colId xmlns:a16="http://schemas.microsoft.com/office/drawing/2014/main" val="2297417168"/>
                    </a:ext>
                  </a:extLst>
                </a:gridCol>
                <a:gridCol w="731520">
                  <a:extLst>
                    <a:ext uri="{9D8B030D-6E8A-4147-A177-3AD203B41FA5}">
                      <a16:colId xmlns:a16="http://schemas.microsoft.com/office/drawing/2014/main" val="791646446"/>
                    </a:ext>
                  </a:extLst>
                </a:gridCol>
                <a:gridCol w="621792">
                  <a:extLst>
                    <a:ext uri="{9D8B030D-6E8A-4147-A177-3AD203B41FA5}">
                      <a16:colId xmlns:a16="http://schemas.microsoft.com/office/drawing/2014/main" val="2660683315"/>
                    </a:ext>
                  </a:extLst>
                </a:gridCol>
                <a:gridCol w="530352">
                  <a:extLst>
                    <a:ext uri="{9D8B030D-6E8A-4147-A177-3AD203B41FA5}">
                      <a16:colId xmlns:a16="http://schemas.microsoft.com/office/drawing/2014/main" val="4043259239"/>
                    </a:ext>
                  </a:extLst>
                </a:gridCol>
                <a:gridCol w="759069">
                  <a:extLst>
                    <a:ext uri="{9D8B030D-6E8A-4147-A177-3AD203B41FA5}">
                      <a16:colId xmlns:a16="http://schemas.microsoft.com/office/drawing/2014/main" val="3419631782"/>
                    </a:ext>
                  </a:extLst>
                </a:gridCol>
              </a:tblGrid>
              <a:tr h="631024">
                <a:tc>
                  <a:txBody>
                    <a:bodyPr/>
                    <a:lstStyle/>
                    <a:p>
                      <a:pPr marL="0" marR="0">
                        <a:lnSpc>
                          <a:spcPct val="107000"/>
                        </a:lnSpc>
                        <a:spcBef>
                          <a:spcPts val="0"/>
                        </a:spcBef>
                        <a:spcAft>
                          <a:spcPts val="0"/>
                        </a:spcAft>
                      </a:pPr>
                      <a:r>
                        <a:rPr lang="en-US" sz="1200" u="sng" dirty="0">
                          <a:effectLst/>
                        </a:rPr>
                        <a:t>Term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StdErr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t-value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u="sng">
                          <a:effectLst/>
                        </a:rPr>
                        <a:t>p-value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3316206276"/>
                  </a:ext>
                </a:extLst>
              </a:tr>
              <a:tr h="1080469">
                <a:tc>
                  <a:txBody>
                    <a:bodyPr/>
                    <a:lstStyle/>
                    <a:p>
                      <a:pPr marL="0" marR="0">
                        <a:lnSpc>
                          <a:spcPct val="107000"/>
                        </a:lnSpc>
                        <a:spcBef>
                          <a:spcPts val="0"/>
                        </a:spcBef>
                        <a:spcAft>
                          <a:spcPts val="0"/>
                        </a:spcAft>
                      </a:pPr>
                      <a:r>
                        <a:rPr lang="en-US" sz="1200" dirty="0">
                          <a:effectLst/>
                        </a:rPr>
                        <a:t>Estimated mortality of TB cases (all forms, excluding HIV) per 100 000 population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6.87646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0.0571373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120.35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&lt; 0.0001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3674981262"/>
                  </a:ext>
                </a:extLst>
              </a:tr>
              <a:tr h="631024">
                <a:tc>
                  <a:txBody>
                    <a:bodyPr/>
                    <a:lstStyle/>
                    <a:p>
                      <a:pPr marL="0" marR="0">
                        <a:lnSpc>
                          <a:spcPct val="107000"/>
                        </a:lnSpc>
                        <a:spcBef>
                          <a:spcPts val="0"/>
                        </a:spcBef>
                        <a:spcAft>
                          <a:spcPts val="0"/>
                        </a:spcAft>
                      </a:pPr>
                      <a:r>
                        <a:rPr lang="en-US" sz="1200">
                          <a:effectLst/>
                        </a:rPr>
                        <a:t>intercept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60.7093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2.35907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a:effectLst/>
                        </a:rPr>
                        <a:t>25.7344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tc>
                  <a:txBody>
                    <a:bodyPr/>
                    <a:lstStyle/>
                    <a:p>
                      <a:pPr marL="0" marR="0">
                        <a:lnSpc>
                          <a:spcPct val="107000"/>
                        </a:lnSpc>
                        <a:spcBef>
                          <a:spcPts val="0"/>
                        </a:spcBef>
                        <a:spcAft>
                          <a:spcPts val="0"/>
                        </a:spcAft>
                      </a:pPr>
                      <a:r>
                        <a:rPr lang="en-US" sz="1200" dirty="0">
                          <a:effectLst/>
                        </a:rPr>
                        <a:t>&lt; 0.0001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95250" marT="0" marB="0" anchor="ctr"/>
                </a:tc>
                <a:extLst>
                  <a:ext uri="{0D108BD9-81ED-4DB2-BD59-A6C34878D82A}">
                    <a16:rowId xmlns:a16="http://schemas.microsoft.com/office/drawing/2014/main" val="1470620808"/>
                  </a:ext>
                </a:extLst>
              </a:tr>
            </a:tbl>
          </a:graphicData>
        </a:graphic>
      </p:graphicFrame>
    </p:spTree>
    <p:extLst>
      <p:ext uri="{BB962C8B-B14F-4D97-AF65-F5344CB8AC3E}">
        <p14:creationId xmlns:p14="http://schemas.microsoft.com/office/powerpoint/2010/main" val="3920497275"/>
      </p:ext>
    </p:extLst>
  </p:cSld>
  <p:clrMapOvr>
    <a:masterClrMapping/>
  </p:clrMapOvr>
  <p:transition spd="slow" advClick="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31">
                                            <p:txEl>
                                              <p:pRg st="0" end="0"/>
                                            </p:txEl>
                                          </p:spTgt>
                                        </p:tgtEl>
                                        <p:attrNameLst>
                                          <p:attrName>style.visibility</p:attrName>
                                        </p:attrNameLst>
                                      </p:cBhvr>
                                      <p:to>
                                        <p:strVal val="visible"/>
                                      </p:to>
                                    </p:set>
                                    <p:anim calcmode="lin" valueType="num">
                                      <p:cBhvr>
                                        <p:cTn id="14"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1">
                                            <p:txEl>
                                              <p:pRg st="0" end="0"/>
                                            </p:txEl>
                                          </p:spTgt>
                                        </p:tgtEl>
                                        <p:attrNameLst>
                                          <p:attrName>ppt_h</p:attrName>
                                        </p:attrNameLst>
                                      </p:cBhvr>
                                      <p:tavLst>
                                        <p:tav tm="0">
                                          <p:val>
                                            <p:fltVal val="0"/>
                                          </p:val>
                                        </p:tav>
                                        <p:tav tm="100000">
                                          <p:val>
                                            <p:strVal val="#ppt_h"/>
                                          </p:val>
                                        </p:tav>
                                      </p:tavLst>
                                    </p:anim>
                                    <p:anim calcmode="lin" valueType="num">
                                      <p:cBhvr>
                                        <p:cTn id="16" dur="500" fill="hold"/>
                                        <p:tgtEl>
                                          <p:spTgt spid="31">
                                            <p:txEl>
                                              <p:pRg st="0" end="0"/>
                                            </p:txEl>
                                          </p:spTgt>
                                        </p:tgtEl>
                                        <p:attrNameLst>
                                          <p:attrName>style.rotation</p:attrName>
                                        </p:attrNameLst>
                                      </p:cBhvr>
                                      <p:tavLst>
                                        <p:tav tm="0">
                                          <p:val>
                                            <p:fltVal val="90"/>
                                          </p:val>
                                        </p:tav>
                                        <p:tav tm="100000">
                                          <p:val>
                                            <p:fltVal val="0"/>
                                          </p:val>
                                        </p:tav>
                                      </p:tavLst>
                                    </p:anim>
                                    <p:animEffect transition="in" filter="fade">
                                      <p:cBhvr>
                                        <p:cTn id="17" dur="500"/>
                                        <p:tgtEl>
                                          <p:spTgt spid="31">
                                            <p:txEl>
                                              <p:pRg st="0" end="0"/>
                                            </p:txEl>
                                          </p:spTgt>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31">
                                            <p:txEl>
                                              <p:pRg st="1" end="1"/>
                                            </p:txEl>
                                          </p:spTgt>
                                        </p:tgtEl>
                                        <p:attrNameLst>
                                          <p:attrName>style.visibility</p:attrName>
                                        </p:attrNameLst>
                                      </p:cBhvr>
                                      <p:to>
                                        <p:strVal val="visible"/>
                                      </p:to>
                                    </p:set>
                                    <p:anim calcmode="lin" valueType="num">
                                      <p:cBhvr>
                                        <p:cTn id="21" dur="500" fill="hold"/>
                                        <p:tgtEl>
                                          <p:spTgt spid="31">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1">
                                            <p:txEl>
                                              <p:pRg st="1" end="1"/>
                                            </p:txEl>
                                          </p:spTgt>
                                        </p:tgtEl>
                                        <p:attrNameLst>
                                          <p:attrName>ppt_h</p:attrName>
                                        </p:attrNameLst>
                                      </p:cBhvr>
                                      <p:tavLst>
                                        <p:tav tm="0">
                                          <p:val>
                                            <p:fltVal val="0"/>
                                          </p:val>
                                        </p:tav>
                                        <p:tav tm="100000">
                                          <p:val>
                                            <p:strVal val="#ppt_h"/>
                                          </p:val>
                                        </p:tav>
                                      </p:tavLst>
                                    </p:anim>
                                    <p:anim calcmode="lin" valueType="num">
                                      <p:cBhvr>
                                        <p:cTn id="23" dur="500" fill="hold"/>
                                        <p:tgtEl>
                                          <p:spTgt spid="31">
                                            <p:txEl>
                                              <p:pRg st="1" end="1"/>
                                            </p:txEl>
                                          </p:spTgt>
                                        </p:tgtEl>
                                        <p:attrNameLst>
                                          <p:attrName>style.rotation</p:attrName>
                                        </p:attrNameLst>
                                      </p:cBhvr>
                                      <p:tavLst>
                                        <p:tav tm="0">
                                          <p:val>
                                            <p:fltVal val="90"/>
                                          </p:val>
                                        </p:tav>
                                        <p:tav tm="100000">
                                          <p:val>
                                            <p:fltVal val="0"/>
                                          </p:val>
                                        </p:tav>
                                      </p:tavLst>
                                    </p:anim>
                                    <p:animEffect transition="in" filter="fade">
                                      <p:cBhvr>
                                        <p:cTn id="24"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pct5">
          <a:fgClr>
            <a:schemeClr val="bg2"/>
          </a:fgClr>
          <a:bgClr>
            <a:schemeClr val="bg1"/>
          </a:bgClr>
        </a:patt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19BCA86-1F8B-604A-A369-C68CE41C586E}"/>
              </a:ext>
            </a:extLst>
          </p:cNvPr>
          <p:cNvSpPr>
            <a:spLocks noGrp="1"/>
          </p:cNvSpPr>
          <p:nvPr>
            <p:ph type="body" sz="half" idx="2"/>
          </p:nvPr>
        </p:nvSpPr>
        <p:spPr/>
        <p:txBody>
          <a:bodyPr>
            <a:normAutofit fontScale="92500" lnSpcReduction="20000"/>
          </a:bodyPr>
          <a:lstStyle/>
          <a:p>
            <a:pPr algn="ctr"/>
            <a:r>
              <a:rPr lang="en-US" sz="4000" b="1" u="sng" dirty="0">
                <a:latin typeface="Times New Roman" panose="02020603050405020304" pitchFamily="18" charset="0"/>
                <a:cs typeface="Times New Roman" panose="02020603050405020304" pitchFamily="18" charset="0"/>
              </a:rPr>
              <a:t>THANK YOU !! </a:t>
            </a:r>
          </a:p>
          <a:p>
            <a:pPr algn="ctr"/>
            <a:r>
              <a:rPr lang="en-US" sz="4000" b="1" u="sng" dirty="0">
                <a:latin typeface="Times New Roman" panose="02020603050405020304" pitchFamily="18" charset="0"/>
                <a:cs typeface="Times New Roman" panose="02020603050405020304" pitchFamily="18" charset="0"/>
              </a:rPr>
              <a:t>HAVE A NICE DAY!!</a:t>
            </a:r>
          </a:p>
        </p:txBody>
      </p:sp>
      <p:sp>
        <p:nvSpPr>
          <p:cNvPr id="4" name="TextBox 3">
            <a:extLst>
              <a:ext uri="{FF2B5EF4-FFF2-40B4-BE49-F238E27FC236}">
                <a16:creationId xmlns:a16="http://schemas.microsoft.com/office/drawing/2014/main" id="{424A501D-29C7-0E4B-BA12-60E120F9D8E9}"/>
              </a:ext>
            </a:extLst>
          </p:cNvPr>
          <p:cNvSpPr txBox="1"/>
          <p:nvPr/>
        </p:nvSpPr>
        <p:spPr>
          <a:xfrm>
            <a:off x="409575" y="266218"/>
            <a:ext cx="4700588" cy="646331"/>
          </a:xfrm>
          <a:prstGeom prst="rect">
            <a:avLst/>
          </a:prstGeom>
          <a:noFill/>
        </p:spPr>
        <p:txBody>
          <a:bodyPr wrap="square" rtlCol="0">
            <a:spAutoFit/>
          </a:bodyPr>
          <a:lstStyle/>
          <a:p>
            <a:r>
              <a:rPr lang="en-US" sz="3600" b="1" u="sng" dirty="0">
                <a:latin typeface="Times New Roman" panose="02020603050405020304" pitchFamily="18" charset="0"/>
                <a:cs typeface="Times New Roman" panose="02020603050405020304" pitchFamily="18" charset="0"/>
              </a:rPr>
              <a:t>REFERENCES</a:t>
            </a:r>
            <a:endParaRPr lang="en-US" sz="3600" dirty="0"/>
          </a:p>
        </p:txBody>
      </p:sp>
      <p:sp>
        <p:nvSpPr>
          <p:cNvPr id="7" name="TextBox 6">
            <a:extLst>
              <a:ext uri="{FF2B5EF4-FFF2-40B4-BE49-F238E27FC236}">
                <a16:creationId xmlns:a16="http://schemas.microsoft.com/office/drawing/2014/main" id="{652565EB-BA6D-D24D-8763-25B9CFC98BF0}"/>
              </a:ext>
            </a:extLst>
          </p:cNvPr>
          <p:cNvSpPr txBox="1"/>
          <p:nvPr/>
        </p:nvSpPr>
        <p:spPr>
          <a:xfrm>
            <a:off x="250031" y="1182231"/>
            <a:ext cx="11691937" cy="3170099"/>
          </a:xfrm>
          <a:prstGeom prst="rect">
            <a:avLst/>
          </a:prstGeom>
          <a:noFill/>
        </p:spPr>
        <p:txBody>
          <a:bodyPr wrap="square" rtlCol="0">
            <a:spAutoFit/>
          </a:bodyPr>
          <a:lstStyle/>
          <a:p>
            <a:pPr marL="285750" indent="-285750">
              <a:buFont typeface="Wingdings" pitchFamily="2" charset="2"/>
              <a:buChar char="Ø"/>
            </a:pPr>
            <a:r>
              <a:rPr lang="en-US" sz="2000" dirty="0">
                <a:latin typeface="Times New Roman" panose="02020603050405020304" pitchFamily="18" charset="0"/>
                <a:cs typeface="Times New Roman" panose="02020603050405020304" pitchFamily="18" charset="0"/>
              </a:rPr>
              <a:t>Cole </a:t>
            </a:r>
            <a:r>
              <a:rPr lang="en-US" sz="2000" dirty="0" err="1">
                <a:latin typeface="Times New Roman" panose="02020603050405020304" pitchFamily="18" charset="0"/>
                <a:cs typeface="Times New Roman" panose="02020603050405020304" pitchFamily="18" charset="0"/>
              </a:rPr>
              <a:t>Nussbaumer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Knaflic</a:t>
            </a:r>
            <a:r>
              <a:rPr lang="en-US" sz="2000" dirty="0">
                <a:latin typeface="Times New Roman" panose="02020603050405020304" pitchFamily="18" charset="0"/>
                <a:cs typeface="Times New Roman" panose="02020603050405020304" pitchFamily="18" charset="0"/>
              </a:rPr>
              <a:t>, (2015). Storytelling with data. Retrieved from </a:t>
            </a:r>
            <a:r>
              <a:rPr lang="en-US" sz="2000" dirty="0">
                <a:latin typeface="Times New Roman" panose="02020603050405020304" pitchFamily="18" charset="0"/>
                <a:cs typeface="Times New Roman" panose="02020603050405020304" pitchFamily="18" charset="0"/>
                <a:hlinkClick r:id="rId2"/>
              </a:rPr>
              <a:t>http://www.bdbanalytics.ir/media/1123/storytelling-with-data-cole-nussbaumer-knaflic.pdf</a:t>
            </a: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lang="en-US" sz="2000" dirty="0">
                <a:latin typeface="Times New Roman" panose="02020603050405020304" pitchFamily="18" charset="0"/>
                <a:cs typeface="Times New Roman" panose="02020603050405020304" pitchFamily="18" charset="0"/>
              </a:rPr>
              <a:t>Annabel </a:t>
            </a:r>
            <a:r>
              <a:rPr lang="en-US" sz="2000" dirty="0" err="1">
                <a:latin typeface="Times New Roman" panose="02020603050405020304" pitchFamily="18" charset="0"/>
                <a:cs typeface="Times New Roman" panose="02020603050405020304" pitchFamily="18" charset="0"/>
              </a:rPr>
              <a:t>Kanabus</a:t>
            </a:r>
            <a:r>
              <a:rPr lang="en-US" sz="2000" dirty="0">
                <a:latin typeface="Times New Roman" panose="02020603050405020304" pitchFamily="18" charset="0"/>
                <a:cs typeface="Times New Roman" panose="02020603050405020304" pitchFamily="18" charset="0"/>
              </a:rPr>
              <a:t>, (2018). Information about Tuberculosis. Retrieved from </a:t>
            </a:r>
            <a:r>
              <a:rPr lang="en-US" sz="2000" dirty="0">
                <a:latin typeface="Times New Roman" panose="02020603050405020304" pitchFamily="18" charset="0"/>
                <a:cs typeface="Times New Roman" panose="02020603050405020304" pitchFamily="18" charset="0"/>
                <a:hlinkClick r:id="rId3"/>
              </a:rPr>
              <a:t>https://www.tbfacts.org/tb-statistics/</a:t>
            </a: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000"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9" name="Graphic 8" descr="Clapping Hands">
            <a:extLst>
              <a:ext uri="{FF2B5EF4-FFF2-40B4-BE49-F238E27FC236}">
                <a16:creationId xmlns:a16="http://schemas.microsoft.com/office/drawing/2014/main" id="{7F60F0E6-0CBB-284F-AD68-0CE9E24A9B9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68025" y="4888004"/>
            <a:ext cx="914400" cy="914400"/>
          </a:xfrm>
          <a:prstGeom prst="rect">
            <a:avLst/>
          </a:prstGeom>
        </p:spPr>
      </p:pic>
    </p:spTree>
    <p:extLst>
      <p:ext uri="{BB962C8B-B14F-4D97-AF65-F5344CB8AC3E}">
        <p14:creationId xmlns:p14="http://schemas.microsoft.com/office/powerpoint/2010/main" val="38094951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p:cTn id="7" dur="500" fill="hold"/>
                                        <p:tgtEl>
                                          <p:spTgt spid="4">
                                            <p:txEl>
                                              <p:pRg st="0" end="0"/>
                                            </p:txEl>
                                          </p:spTgt>
                                        </p:tgtEl>
                                        <p:attrNameLst>
                                          <p:attrName>ppt_w</p:attrName>
                                        </p:attrNameLst>
                                      </p:cBhvr>
                                      <p:tavLst>
                                        <p:tav tm="0">
                                          <p:val>
                                            <p:strVal val="#ppt_w*0.70"/>
                                          </p:val>
                                        </p:tav>
                                        <p:tav tm="100000">
                                          <p:val>
                                            <p:strVal val="#ppt_w"/>
                                          </p:val>
                                        </p:tav>
                                      </p:tavLst>
                                    </p:anim>
                                    <p:anim calcmode="lin" valueType="num">
                                      <p:cBhvr>
                                        <p:cTn id="8" dur="500" fill="hold"/>
                                        <p:tgtEl>
                                          <p:spTgt spid="4">
                                            <p:txEl>
                                              <p:pRg st="0" end="0"/>
                                            </p:txEl>
                                          </p:spTgt>
                                        </p:tgtEl>
                                        <p:attrNameLst>
                                          <p:attrName>ppt_h</p:attrName>
                                        </p:attrNameLst>
                                      </p:cBhvr>
                                      <p:tavLst>
                                        <p:tav tm="0">
                                          <p:val>
                                            <p:strVal val="#ppt_h"/>
                                          </p:val>
                                        </p:tav>
                                        <p:tav tm="100000">
                                          <p:val>
                                            <p:strVal val="#ppt_h"/>
                                          </p:val>
                                        </p:tav>
                                      </p:tavLst>
                                    </p:anim>
                                    <p:animEffect transition="in" filter="fade">
                                      <p:cBhvr>
                                        <p:cTn id="9" dur="500"/>
                                        <p:tgtEl>
                                          <p:spTgt spid="4">
                                            <p:txEl>
                                              <p:pRg st="0" end="0"/>
                                            </p:txEl>
                                          </p:spTgt>
                                        </p:tgtEl>
                                      </p:cBhvr>
                                    </p:animEffect>
                                  </p:childTnLst>
                                </p:cTn>
                              </p:par>
                            </p:childTnLst>
                          </p:cTn>
                        </p:par>
                        <p:par>
                          <p:cTn id="10" fill="hold">
                            <p:stCondLst>
                              <p:cond delay="500"/>
                            </p:stCondLst>
                            <p:childTnLst>
                              <p:par>
                                <p:cTn id="11" presetID="22" presetClass="entr" presetSubtype="4" fill="hold" nodeType="after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wipe(down)">
                                      <p:cBhvr>
                                        <p:cTn id="13" dur="500"/>
                                        <p:tgtEl>
                                          <p:spTgt spid="7">
                                            <p:txEl>
                                              <p:pRg st="0" end="0"/>
                                            </p:txEl>
                                          </p:spTgt>
                                        </p:tgtEl>
                                      </p:cBhvr>
                                    </p:animEffect>
                                  </p:childTnLst>
                                </p:cTn>
                              </p:par>
                            </p:childTnLst>
                          </p:cTn>
                        </p:par>
                        <p:par>
                          <p:cTn id="14" fill="hold">
                            <p:stCondLst>
                              <p:cond delay="1000"/>
                            </p:stCondLst>
                            <p:childTnLst>
                              <p:par>
                                <p:cTn id="15" presetID="22" presetClass="entr" presetSubtype="4" fill="hold" nodeType="after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down)">
                                      <p:cBhvr>
                                        <p:cTn id="17" dur="500"/>
                                        <p:tgtEl>
                                          <p:spTgt spid="7">
                                            <p:txEl>
                                              <p:pRg st="3" end="3"/>
                                            </p:txEl>
                                          </p:spTgt>
                                        </p:tgtEl>
                                      </p:cBhvr>
                                    </p:animEffect>
                                  </p:childTnLst>
                                </p:cTn>
                              </p:par>
                            </p:childTnLst>
                          </p:cTn>
                        </p:par>
                        <p:par>
                          <p:cTn id="18" fill="hold">
                            <p:stCondLst>
                              <p:cond delay="1500"/>
                            </p:stCondLst>
                            <p:childTnLst>
                              <p:par>
                                <p:cTn id="19" presetID="31" presetClass="entr" presetSubtype="0" fill="hold" nodeType="after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 calcmode="lin" valueType="num">
                                      <p:cBhvr>
                                        <p:cTn id="21"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22"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23"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24" dur="1000"/>
                                        <p:tgtEl>
                                          <p:spTgt spid="3">
                                            <p:txEl>
                                              <p:pRg st="0" end="0"/>
                                            </p:txEl>
                                          </p:spTgt>
                                        </p:tgtEl>
                                      </p:cBhvr>
                                    </p:animEffect>
                                  </p:childTnLst>
                                </p:cTn>
                              </p:par>
                              <p:par>
                                <p:cTn id="25" presetID="3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 calcmode="lin" valueType="num">
                                      <p:cBhvr>
                                        <p:cTn id="29" dur="500" fill="hold"/>
                                        <p:tgtEl>
                                          <p:spTgt spid="9"/>
                                        </p:tgtEl>
                                        <p:attrNameLst>
                                          <p:attrName>style.rotation</p:attrName>
                                        </p:attrNameLst>
                                      </p:cBhvr>
                                      <p:tavLst>
                                        <p:tav tm="0">
                                          <p:val>
                                            <p:fltVal val="90"/>
                                          </p:val>
                                        </p:tav>
                                        <p:tav tm="100000">
                                          <p:val>
                                            <p:fltVal val="0"/>
                                          </p:val>
                                        </p:tav>
                                      </p:tavLst>
                                    </p:anim>
                                    <p:animEffect transition="in" filter="fade">
                                      <p:cBhvr>
                                        <p:cTn id="30" dur="500"/>
                                        <p:tgtEl>
                                          <p:spTgt spid="9"/>
                                        </p:tgtEl>
                                      </p:cBhvr>
                                    </p:animEffect>
                                  </p:childTnLst>
                                </p:cTn>
                              </p:par>
                            </p:childTnLst>
                          </p:cTn>
                        </p:par>
                        <p:par>
                          <p:cTn id="31" fill="hold">
                            <p:stCondLst>
                              <p:cond delay="2500"/>
                            </p:stCondLst>
                            <p:childTnLst>
                              <p:par>
                                <p:cTn id="32" presetID="31" presetClass="entr" presetSubtype="0" fill="hold" nodeType="after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 calcmode="lin" valueType="num">
                                      <p:cBhvr>
                                        <p:cTn id="3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35"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36"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37" dur="1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764</Words>
  <Application>Microsoft Macintosh PowerPoint</Application>
  <PresentationFormat>Widescreen</PresentationFormat>
  <Paragraphs>125</Paragraphs>
  <Slides>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Arial</vt:lpstr>
      <vt:lpstr>Calibri</vt:lpstr>
      <vt:lpstr>Calibri Light</vt:lpstr>
      <vt:lpstr>Chalkduster</vt:lpstr>
      <vt:lpstr>Comic Sans MS</vt:lpstr>
      <vt:lpstr>Times New Roman</vt:lpstr>
      <vt:lpstr>Wingdings</vt:lpstr>
      <vt:lpstr>Office Theme</vt:lpstr>
      <vt:lpstr>STORYTELLING WITH TABLEAU &amp; R SHINY IMPORTANCE OF CONTEXT &amp; APPLICATION</vt:lpstr>
      <vt:lpstr>INTRODUCTION</vt:lpstr>
      <vt:lpstr>PowerPoint Presentation</vt:lpstr>
      <vt:lpstr>QUESTIONS ASKED ?</vt:lpstr>
      <vt:lpstr>A FEW MORE QUESTIONS ASKED ?</vt:lpstr>
      <vt:lpstr>FINDINGS AND ANALYSIS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STORYTELLING WITH TABLEAU IMPORTANCE OF CONTEXT &amp; APPLICATION</dc:title>
  <dc:creator>Anubhav Rastogi</dc:creator>
  <cp:lastModifiedBy>Anubhav Rastogi</cp:lastModifiedBy>
  <cp:revision>35</cp:revision>
  <dcterms:created xsi:type="dcterms:W3CDTF">2019-05-04T20:42:28Z</dcterms:created>
  <dcterms:modified xsi:type="dcterms:W3CDTF">2019-05-19T06:41:43Z</dcterms:modified>
</cp:coreProperties>
</file>